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8" r:id="rId3"/>
    <p:sldId id="259" r:id="rId4"/>
    <p:sldId id="268" r:id="rId5"/>
    <p:sldId id="266" r:id="rId6"/>
    <p:sldId id="289" r:id="rId7"/>
    <p:sldId id="275" r:id="rId8"/>
    <p:sldId id="260" r:id="rId9"/>
    <p:sldId id="285" r:id="rId10"/>
    <p:sldId id="263" r:id="rId11"/>
    <p:sldId id="290" r:id="rId12"/>
    <p:sldId id="287" r:id="rId13"/>
    <p:sldId id="273" r:id="rId14"/>
    <p:sldId id="276" r:id="rId15"/>
    <p:sldId id="291" r:id="rId16"/>
    <p:sldId id="282" r:id="rId17"/>
    <p:sldId id="292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y M Gulick" initials="RMG" lastIdx="1" clrIdx="0">
    <p:extLst>
      <p:ext uri="{19B8F6BF-5375-455C-9EA6-DF929625EA0E}">
        <p15:presenceInfo xmlns:p15="http://schemas.microsoft.com/office/powerpoint/2012/main" userId="S-1-5-21-1914706981-996502379-1364944312-16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7-16T12:26:44.324" idx="1">
    <p:pos x="7595" y="3061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6C2063-1827-45BC-BFCA-094FC24108C5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5A2D3B-354B-455E-A51D-E1AC0D42E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F3C14-8F76-44A7-92BB-9AD5E32552C0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50C304-0B64-47C2-B6C0-C09F7A86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1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4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1450" indent="-295064" defTabSz="964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0143" indent="-234072" defTabSz="964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6531" indent="-234072" defTabSz="964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4566" indent="-234072" defTabSz="964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19305" indent="-234072" defTabSz="964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94044" indent="-234072" defTabSz="964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68783" indent="-234072" defTabSz="964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43521" indent="-234072" defTabSz="964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ABAC23-A036-4F6E-9004-03A37DCF67F9}" type="slidenum">
              <a:rPr lang="en-US" altLang="en-US" sz="120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pPr/>
              <a:t>13</a:t>
            </a:fld>
            <a:endParaRPr lang="en-US" altLang="en-US" sz="120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6222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71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defTabSz="94471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defTabSz="94471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defTabSz="94471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defTabSz="94471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defTabSz="9447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defTabSz="9447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defTabSz="9447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defTabSz="9447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BF6E1D-FB99-4C8C-BFD8-0E4A7EA99CB6}" type="slidenum">
              <a:rPr lang="en-US" altLang="en-US" sz="1000"/>
              <a:pPr>
                <a:spcBef>
                  <a:spcPct val="0"/>
                </a:spcBef>
              </a:pPr>
              <a:t>17</a:t>
            </a:fld>
            <a:endParaRPr lang="en-US" altLang="en-US" sz="100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535363" y="708025"/>
            <a:ext cx="14236701" cy="8008938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817" y="4488419"/>
            <a:ext cx="5254554" cy="42543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771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F55F-A50C-4863-8B59-3CB36E84A43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FDD-CFFE-4686-94EB-3DA08972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7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F55F-A50C-4863-8B59-3CB36E84A43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FDD-CFFE-4686-94EB-3DA08972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6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F55F-A50C-4863-8B59-3CB36E84A43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FDD-CFFE-4686-94EB-3DA08972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64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384" y="2921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511300"/>
            <a:ext cx="5080000" cy="458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511300"/>
            <a:ext cx="5080000" cy="2216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879850"/>
            <a:ext cx="5080000" cy="2216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5716751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F55F-A50C-4863-8B59-3CB36E84A43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FDD-CFFE-4686-94EB-3DA08972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0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F55F-A50C-4863-8B59-3CB36E84A43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FDD-CFFE-4686-94EB-3DA08972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1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F55F-A50C-4863-8B59-3CB36E84A43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FDD-CFFE-4686-94EB-3DA08972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F55F-A50C-4863-8B59-3CB36E84A43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FDD-CFFE-4686-94EB-3DA08972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3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F55F-A50C-4863-8B59-3CB36E84A43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FDD-CFFE-4686-94EB-3DA08972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5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F55F-A50C-4863-8B59-3CB36E84A43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FDD-CFFE-4686-94EB-3DA08972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7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F55F-A50C-4863-8B59-3CB36E84A43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FDD-CFFE-4686-94EB-3DA08972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0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F55F-A50C-4863-8B59-3CB36E84A43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FDD-CFFE-4686-94EB-3DA08972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6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8F55F-A50C-4863-8B59-3CB36E84A43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D7FDD-CFFE-4686-94EB-3DA08972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4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3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4080"/>
            <a:ext cx="9144000" cy="2387600"/>
          </a:xfrm>
        </p:spPr>
        <p:txBody>
          <a:bodyPr/>
          <a:lstStyle/>
          <a:p>
            <a:r>
              <a:rPr lang="en-US" b="1" dirty="0"/>
              <a:t>Dual vs. Triple ART:</a:t>
            </a:r>
            <a:br>
              <a:rPr lang="en-US" b="1" dirty="0"/>
            </a:br>
            <a:r>
              <a:rPr lang="en-US" b="1" dirty="0"/>
              <a:t>What to start?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3072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R.M. Gulick, MD, MPH</a:t>
            </a:r>
          </a:p>
          <a:p>
            <a:r>
              <a:rPr lang="en-US" dirty="0"/>
              <a:t>Professor of Medicine</a:t>
            </a:r>
          </a:p>
          <a:p>
            <a:r>
              <a:rPr lang="en-US" dirty="0"/>
              <a:t>Weill Cornell Medicine</a:t>
            </a:r>
          </a:p>
          <a:p>
            <a:r>
              <a:rPr lang="en-US" dirty="0"/>
              <a:t>New York City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425" y="5489618"/>
            <a:ext cx="4486275" cy="1019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31" y="105418"/>
            <a:ext cx="314325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00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942741" y="35239"/>
            <a:ext cx="10275629" cy="1140294"/>
          </a:xfrm>
        </p:spPr>
        <p:txBody>
          <a:bodyPr/>
          <a:lstStyle/>
          <a:p>
            <a:pPr algn="ctr"/>
            <a:r>
              <a:rPr lang="en-US" altLang="en-US" b="1" dirty="0"/>
              <a:t>What to Start?:  2-Drug Regimens (6)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265" y="963827"/>
            <a:ext cx="10841953" cy="5486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/>
              <a:t>DTG + 3TC</a:t>
            </a:r>
          </a:p>
          <a:p>
            <a:pPr lvl="1">
              <a:defRPr/>
            </a:pPr>
            <a:r>
              <a:rPr lang="en-US" sz="3600" dirty="0">
                <a:solidFill>
                  <a:schemeClr val="accent2"/>
                </a:solidFill>
              </a:rPr>
              <a:t>PADDLE Study 		</a:t>
            </a:r>
            <a:r>
              <a:rPr lang="en-US" sz="2000" i="1" dirty="0"/>
              <a:t>Cahn JIAS 2017;20:1-7; Figueroa IAS 2017 #MOPEB0287</a:t>
            </a:r>
          </a:p>
          <a:p>
            <a:pPr lvl="2">
              <a:defRPr/>
            </a:pPr>
            <a:r>
              <a:rPr lang="en-US" sz="2800" dirty="0"/>
              <a:t>Treatment-naïve individuals with HIV RNA 5-100K (N=20)</a:t>
            </a:r>
          </a:p>
          <a:p>
            <a:pPr lvl="2">
              <a:defRPr/>
            </a:pPr>
            <a:r>
              <a:rPr lang="en-US" sz="2800" dirty="0"/>
              <a:t>Results:  All suppressed VL &lt;50 by week 8</a:t>
            </a:r>
            <a:endParaRPr lang="en-US" sz="2800" dirty="0">
              <a:sym typeface="Wingdings" panose="05000000000000000000" pitchFamily="2" charset="2"/>
            </a:endParaRPr>
          </a:p>
          <a:p>
            <a:pPr lvl="3">
              <a:defRPr/>
            </a:pPr>
            <a:r>
              <a:rPr lang="en-US" sz="2400" dirty="0">
                <a:sym typeface="Wingdings" panose="05000000000000000000" pitchFamily="2" charset="2"/>
              </a:rPr>
              <a:t>18/20 (90%) remained suppressed through week 96</a:t>
            </a:r>
          </a:p>
          <a:p>
            <a:pPr lvl="4">
              <a:defRPr/>
            </a:pPr>
            <a:r>
              <a:rPr lang="en-US" sz="2400" dirty="0">
                <a:sym typeface="Wingdings" panose="05000000000000000000" pitchFamily="2" charset="2"/>
              </a:rPr>
              <a:t>1 had VL 9924661 with no RT mutations, then </a:t>
            </a:r>
            <a:r>
              <a:rPr lang="en-US" sz="2400" dirty="0" err="1">
                <a:sym typeface="Wingdings" panose="05000000000000000000" pitchFamily="2" charset="2"/>
              </a:rPr>
              <a:t>resuppressed</a:t>
            </a:r>
            <a:endParaRPr lang="en-US" sz="2400" dirty="0">
              <a:sym typeface="Wingdings" panose="05000000000000000000" pitchFamily="2" charset="2"/>
            </a:endParaRPr>
          </a:p>
          <a:p>
            <a:pPr lvl="4">
              <a:defRPr/>
            </a:pPr>
            <a:r>
              <a:rPr lang="en-US" sz="2400" dirty="0">
                <a:sym typeface="Wingdings" panose="05000000000000000000" pitchFamily="2" charset="2"/>
              </a:rPr>
              <a:t>1 had adverse event (suicide) between weeks 24 and 36</a:t>
            </a:r>
          </a:p>
          <a:p>
            <a:pPr lvl="4">
              <a:defRPr/>
            </a:pPr>
            <a:endParaRPr lang="en-US" sz="2400" dirty="0"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US" sz="3200" dirty="0">
                <a:solidFill>
                  <a:schemeClr val="accent2"/>
                </a:solidFill>
              </a:rPr>
              <a:t>ACTG 5353  			</a:t>
            </a:r>
            <a:r>
              <a:rPr lang="en-US" sz="2000" i="1" dirty="0"/>
              <a:t>Taiwo CID 2018;66:1689</a:t>
            </a:r>
          </a:p>
          <a:p>
            <a:pPr lvl="2">
              <a:defRPr/>
            </a:pPr>
            <a:r>
              <a:rPr lang="en-US" sz="2800" dirty="0"/>
              <a:t>Treatment-naïve, HIV RNA up to 500K (N=120)</a:t>
            </a:r>
          </a:p>
          <a:p>
            <a:pPr lvl="2">
              <a:defRPr/>
            </a:pPr>
            <a:r>
              <a:rPr lang="en-US" sz="2800" dirty="0"/>
              <a:t>90% &lt;50 copies/ml at week 24 (FDA snapshot analysis)</a:t>
            </a:r>
          </a:p>
          <a:p>
            <a:pPr lvl="2">
              <a:defRPr/>
            </a:pPr>
            <a:r>
              <a:rPr lang="en-US" sz="2800" dirty="0"/>
              <a:t>One </a:t>
            </a:r>
            <a:r>
              <a:rPr lang="en-US" sz="2800" dirty="0" err="1"/>
              <a:t>pt</a:t>
            </a:r>
            <a:r>
              <a:rPr lang="en-US" sz="2800" dirty="0"/>
              <a:t> with suboptimal adherence developed 2-class resistance</a:t>
            </a:r>
          </a:p>
          <a:p>
            <a:pPr>
              <a:defRPr/>
            </a:pPr>
            <a:endParaRPr lang="en-US" sz="3600" dirty="0">
              <a:solidFill>
                <a:schemeClr val="accent2"/>
              </a:solidFill>
            </a:endParaRPr>
          </a:p>
          <a:p>
            <a:pPr lvl="1"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712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207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800" b="1" dirty="0"/>
              <a:t>What to Start?:  2-Drug Regimens (7)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6" y="610709"/>
            <a:ext cx="11645154" cy="4984657"/>
          </a:xfrm>
        </p:spPr>
        <p:txBody>
          <a:bodyPr>
            <a:normAutofit/>
          </a:bodyPr>
          <a:lstStyle/>
          <a:p>
            <a:r>
              <a:rPr lang="en-US" sz="3200" dirty="0"/>
              <a:t>DTG + 3TC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GEMINI 1 and 2 </a:t>
            </a:r>
            <a:r>
              <a:rPr lang="en-US" sz="2800" dirty="0"/>
              <a:t>(N=1441)			  </a:t>
            </a:r>
            <a:r>
              <a:rPr lang="en-US" i="1" dirty="0"/>
              <a:t>Cahn </a:t>
            </a:r>
            <a:r>
              <a:rPr lang="en-US" altLang="en-US" i="1" kern="0" dirty="0"/>
              <a:t>Lancet 2019;</a:t>
            </a:r>
            <a:r>
              <a:rPr lang="nl-NL" i="1" dirty="0"/>
              <a:t>393:143-155</a:t>
            </a:r>
          </a:p>
          <a:p>
            <a:pPr lvl="1"/>
            <a:r>
              <a:rPr lang="nl-NL" sz="2800" dirty="0"/>
              <a:t>Randomized, double-blinded, international phase 3 study</a:t>
            </a:r>
          </a:p>
          <a:p>
            <a:pPr lvl="1"/>
            <a:r>
              <a:rPr lang="nl-NL" altLang="en-US" sz="2800" kern="0" dirty="0"/>
              <a:t>Study population:  Rx-naive, HIV RNA 1000-500,000, no chronic HBV infection, no major resistance mutations</a:t>
            </a:r>
            <a:endParaRPr lang="en-US" altLang="en-US" sz="2800" kern="0" dirty="0"/>
          </a:p>
          <a:p>
            <a:pPr marL="457200" lvl="1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829" y="2867585"/>
            <a:ext cx="6093001" cy="3543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88830" y="2749635"/>
            <a:ext cx="3694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93% TDF/FTC + DTG</a:t>
            </a:r>
          </a:p>
          <a:p>
            <a:r>
              <a:rPr lang="en-US" sz="2400" dirty="0"/>
              <a:t>91% DTG + </a:t>
            </a:r>
            <a:r>
              <a:rPr lang="en-US" sz="2400" dirty="0" smtClean="0"/>
              <a:t>3TC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∆ </a:t>
            </a:r>
            <a:r>
              <a:rPr lang="en-US" sz="2400" dirty="0">
                <a:sym typeface="Wingdings" panose="05000000000000000000" pitchFamily="2" charset="2"/>
              </a:rPr>
              <a:t>-1.7 (95% CI:  -4.4, +1.1)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400" dirty="0" smtClean="0">
                <a:sym typeface="Wingdings" panose="05000000000000000000" pitchFamily="2" charset="2"/>
              </a:rPr>
              <a:t>2 </a:t>
            </a:r>
            <a:r>
              <a:rPr lang="en-US" sz="2400" dirty="0">
                <a:sym typeface="Wingdings" panose="05000000000000000000" pitchFamily="2" charset="2"/>
              </a:rPr>
              <a:t>drugs </a:t>
            </a:r>
            <a:r>
              <a:rPr lang="en-US" sz="2400" dirty="0" smtClean="0">
                <a:sym typeface="Wingdings" panose="05000000000000000000" pitchFamily="2" charset="2"/>
              </a:rPr>
              <a:t>non-inferior</a:t>
            </a:r>
          </a:p>
          <a:p>
            <a:r>
              <a:rPr lang="en-US" sz="2400" dirty="0" smtClean="0"/>
              <a:t>no resistance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88830" y="4724816"/>
            <a:ext cx="4268700" cy="1899632"/>
            <a:chOff x="7788830" y="4724816"/>
            <a:chExt cx="4268700" cy="1899632"/>
          </a:xfrm>
        </p:grpSpPr>
        <p:grpSp>
          <p:nvGrpSpPr>
            <p:cNvPr id="7" name="Group 6"/>
            <p:cNvGrpSpPr/>
            <p:nvPr/>
          </p:nvGrpSpPr>
          <p:grpSpPr>
            <a:xfrm>
              <a:off x="7788830" y="4724816"/>
              <a:ext cx="3325303" cy="1899632"/>
              <a:chOff x="9478496" y="192991"/>
              <a:chExt cx="3325303" cy="1899632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78496" y="192991"/>
                <a:ext cx="2381907" cy="1686069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11034837" y="1692513"/>
                <a:ext cx="17689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April 2019</a:t>
                </a:r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01319" y="4859410"/>
              <a:ext cx="1956211" cy="1313660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481202" y="6371754"/>
            <a:ext cx="669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96 week results:  Cahn IAS 2019 #WEAB0404LB</a:t>
            </a:r>
          </a:p>
        </p:txBody>
      </p:sp>
    </p:spTree>
    <p:extLst>
      <p:ext uri="{BB962C8B-B14F-4D97-AF65-F5344CB8AC3E}">
        <p14:creationId xmlns:p14="http://schemas.microsoft.com/office/powerpoint/2010/main" val="74448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447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Emerging 2-drug ART Regimens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907"/>
            <a:ext cx="10515600" cy="4351338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DRV/r + 3TC</a:t>
            </a:r>
          </a:p>
          <a:p>
            <a:pPr lvl="1"/>
            <a:r>
              <a:rPr lang="en-US" altLang="en-US" sz="3200" dirty="0">
                <a:solidFill>
                  <a:schemeClr val="accent2"/>
                </a:solidFill>
              </a:rPr>
              <a:t>ANDES </a:t>
            </a:r>
            <a:r>
              <a:rPr lang="en-US" altLang="en-US" sz="3200" dirty="0"/>
              <a:t>(N=182):  			</a:t>
            </a:r>
            <a:r>
              <a:rPr lang="en-US" altLang="en-US" sz="2000" i="1" dirty="0"/>
              <a:t>Figueroa CROI 2018 #489</a:t>
            </a:r>
          </a:p>
          <a:p>
            <a:pPr lvl="2"/>
            <a:r>
              <a:rPr lang="en-US" altLang="en-US" sz="2800" dirty="0"/>
              <a:t>DRV/r + 3TC (vs. TDF/3TC + DRV/r) open-label</a:t>
            </a:r>
          </a:p>
          <a:p>
            <a:pPr marL="457200" lvl="1" indent="0">
              <a:buNone/>
            </a:pPr>
            <a:r>
              <a:rPr lang="en-US" altLang="en-US" sz="2800" dirty="0">
                <a:sym typeface="Wingdings" panose="05000000000000000000" pitchFamily="2" charset="2"/>
              </a:rPr>
              <a:t>	 93% with HIV RNA &lt;50 on 2-drug ART </a:t>
            </a:r>
          </a:p>
          <a:p>
            <a:pPr marL="457200" lvl="1" indent="0">
              <a:buNone/>
            </a:pPr>
            <a:r>
              <a:rPr lang="en-US" altLang="en-US" sz="2800" dirty="0">
                <a:sym typeface="Wingdings" panose="05000000000000000000" pitchFamily="2" charset="2"/>
              </a:rPr>
              <a:t>	 non-inferior to 3-drug ART</a:t>
            </a:r>
            <a:endParaRPr lang="en-US" altLang="en-US" sz="2800" dirty="0"/>
          </a:p>
          <a:p>
            <a:endParaRPr lang="en-US" altLang="en-US" dirty="0"/>
          </a:p>
          <a:p>
            <a:r>
              <a:rPr lang="en-US" altLang="en-US" sz="32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DRV/r + DTG	</a:t>
            </a:r>
            <a:r>
              <a:rPr lang="en-US" altLang="en-US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			</a:t>
            </a:r>
            <a:r>
              <a:rPr lang="en-US" altLang="en-US" sz="2000" i="1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clinicaltrials.gov #</a:t>
            </a:r>
            <a:r>
              <a:rPr lang="en-US" sz="2000" i="1" dirty="0"/>
              <a:t>NCT03017872</a:t>
            </a:r>
            <a:endParaRPr lang="en-US" altLang="en-US" sz="2000" i="1" dirty="0">
              <a:ea typeface="ＭＳ Ｐゴシック" panose="020B0600070205080204" pitchFamily="34" charset="-128"/>
              <a:sym typeface="Times New Roman" panose="02020603050405020304" pitchFamily="18" charset="0"/>
            </a:endParaRPr>
          </a:p>
          <a:p>
            <a:pPr lvl="1"/>
            <a:r>
              <a:rPr lang="en-US" altLang="en-US" sz="3200" dirty="0">
                <a:solidFill>
                  <a:schemeClr val="accent2"/>
                </a:solidFill>
                <a:ea typeface="ＭＳ Ｐゴシック" panose="020B0600070205080204" pitchFamily="34" charset="-128"/>
                <a:sym typeface="Times New Roman" panose="02020603050405020304" pitchFamily="18" charset="0"/>
              </a:rPr>
              <a:t>D2EFT </a:t>
            </a:r>
            <a:r>
              <a:rPr lang="en-US" altLang="en-US" sz="32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(N=1010):  </a:t>
            </a:r>
            <a:r>
              <a:rPr lang="en-US" altLang="en-US" sz="3200" u="sng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second-line</a:t>
            </a:r>
            <a:r>
              <a:rPr lang="en-US" altLang="en-US" sz="32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 therapy regimens</a:t>
            </a:r>
          </a:p>
          <a:p>
            <a:pPr lvl="2"/>
            <a:r>
              <a:rPr lang="en-US" altLang="en-US" sz="28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DRV/r + DTG (vs. 2 NRTI + DRV/r vs. 2 NRTI + DTG)</a:t>
            </a:r>
          </a:p>
          <a:p>
            <a:endParaRPr lang="en-US" altLang="en-US" dirty="0">
              <a:ea typeface="ＭＳ Ｐゴシック" panose="020B0600070205080204" pitchFamily="34" charset="-128"/>
              <a:sym typeface="Times New Roman" panose="02020603050405020304" pitchFamily="18" charset="0"/>
            </a:endParaRPr>
          </a:p>
          <a:p>
            <a:r>
              <a:rPr lang="en-US" altLang="en-US" sz="3200" dirty="0" err="1" smtClean="0">
                <a:ea typeface="ＭＳ Ｐゴシック" panose="020B0600070205080204" pitchFamily="34" charset="-128"/>
                <a:sym typeface="Times New Roman" panose="02020603050405020304" pitchFamily="18" charset="0"/>
              </a:rPr>
              <a:t>i</a:t>
            </a:r>
            <a:r>
              <a:rPr lang="en-US" altLang="en-US" sz="3200" dirty="0" err="1" smtClean="0">
                <a:ea typeface="ＭＳ Ｐゴシック" panose="020B0600070205080204" pitchFamily="34" charset="-128"/>
                <a:sym typeface="Times New Roman" panose="02020603050405020304" pitchFamily="18" charset="0"/>
              </a:rPr>
              <a:t>slatravir</a:t>
            </a:r>
            <a:r>
              <a:rPr lang="en-US" altLang="en-US" sz="3200" dirty="0" smtClean="0">
                <a:ea typeface="ＭＳ Ｐゴシック" panose="020B0600070205080204" pitchFamily="34" charset="-128"/>
                <a:sym typeface="Times New Roman" panose="02020603050405020304" pitchFamily="18" charset="0"/>
              </a:rPr>
              <a:t> (MK-8591) </a:t>
            </a:r>
            <a:r>
              <a:rPr lang="en-US" altLang="en-US" sz="32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+ </a:t>
            </a:r>
            <a:r>
              <a:rPr lang="en-US" altLang="en-US" sz="3200" dirty="0" smtClean="0">
                <a:ea typeface="ＭＳ Ｐゴシック" panose="020B0600070205080204" pitchFamily="34" charset="-128"/>
                <a:sym typeface="Times New Roman" panose="02020603050405020304" pitchFamily="18" charset="0"/>
              </a:rPr>
              <a:t>DOR  </a:t>
            </a:r>
            <a:r>
              <a:rPr lang="en-US" altLang="en-US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	</a:t>
            </a:r>
            <a:r>
              <a:rPr lang="en-US" altLang="en-US" sz="2000" i="1" dirty="0" smtClean="0">
                <a:ea typeface="ＭＳ Ｐゴシック" panose="020B0600070205080204" pitchFamily="34" charset="-128"/>
                <a:sym typeface="Times New Roman" panose="02020603050405020304" pitchFamily="18" charset="0"/>
              </a:rPr>
              <a:t>Molina </a:t>
            </a:r>
            <a:r>
              <a:rPr lang="en-US" altLang="en-US" sz="2000" i="1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IAS 2019 #WEAB0402LB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4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201"/>
            <a:ext cx="12192000" cy="1016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en-US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 Guidelines:  What to Start?  </a:t>
            </a:r>
            <a:br>
              <a:rPr lang="en-US" altLang="en-US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2-drug ART:  Alternative or “Other”</a:t>
            </a:r>
          </a:p>
        </p:txBody>
      </p:sp>
      <p:graphicFrame>
        <p:nvGraphicFramePr>
          <p:cNvPr id="910387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709819"/>
              </p:ext>
            </p:extLst>
          </p:nvPr>
        </p:nvGraphicFramePr>
        <p:xfrm>
          <a:off x="1565865" y="1080058"/>
          <a:ext cx="8630186" cy="5369991"/>
        </p:xfrm>
        <a:graphic>
          <a:graphicData uri="http://schemas.openxmlformats.org/drawingml/2006/table">
            <a:tbl>
              <a:tblPr/>
              <a:tblGrid>
                <a:gridCol w="2889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9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1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3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Guideline</a:t>
                      </a:r>
                    </a:p>
                  </a:txBody>
                  <a:tcPr marL="73872" marR="73872" marT="41573" marB="415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2-drug ART scenario</a:t>
                      </a:r>
                    </a:p>
                  </a:txBody>
                  <a:tcPr marL="73872" marR="73872" marT="41573" marB="41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regimens</a:t>
                      </a:r>
                    </a:p>
                  </a:txBody>
                  <a:tcPr marL="73872" marR="73872" marT="41573" marB="41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6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 DHHS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www.aidsinfo.nih.gov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2" marR="73872" marT="41573" marB="415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dirty="0">
                          <a:effectLst/>
                        </a:rPr>
                        <a:t>when ABC, TAF, and TDF cannot be used or are not optimal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2" marR="73872" marT="41573" marB="41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DRV/r + RAL*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DRV/r + 3TC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DTG + 3TC</a:t>
                      </a:r>
                    </a:p>
                  </a:txBody>
                  <a:tcPr marL="73872" marR="73872" marT="41573" marB="41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6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IAS-USA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2018;320:379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2" marR="73872" marT="41561" marB="415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when individuals cannot take ABC, TAF, or TDF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2" marR="73872" marT="41561" marB="415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DRV/c or /r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RAL or DTG or 3TC or FTC</a:t>
                      </a:r>
                    </a:p>
                  </a:txBody>
                  <a:tcPr marL="73872" marR="73872" marT="41561" marB="415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EACS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www.europeanaidsclinical society.org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2" marR="73872" marT="41573" marB="415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alternative</a:t>
                      </a:r>
                    </a:p>
                  </a:txBody>
                  <a:tcPr marL="73872" marR="73872" marT="41573" marB="41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DRV/c or /r + RAL*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DTG + 3TC</a:t>
                      </a:r>
                    </a:p>
                  </a:txBody>
                  <a:tcPr marL="73872" marR="73872" marT="41573" marB="41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WHO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http://www.who.int/hiv/pub/guidelines/en/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2" marR="73872" marT="41573" marB="415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73872" marR="73872" marT="41573" marB="41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none</a:t>
                      </a:r>
                    </a:p>
                  </a:txBody>
                  <a:tcPr marL="73872" marR="73872" marT="41573" marB="41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32387" y="6422668"/>
            <a:ext cx="10766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* performs less well/not recommended for baseline HIV RNA &gt;100,000 or CD4 &lt;200</a:t>
            </a:r>
          </a:p>
        </p:txBody>
      </p:sp>
    </p:spTree>
    <p:extLst>
      <p:ext uri="{BB962C8B-B14F-4D97-AF65-F5344CB8AC3E}">
        <p14:creationId xmlns:p14="http://schemas.microsoft.com/office/powerpoint/2010/main" val="358650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Switching:  Maintenance 2-Drug ART Regimens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76" y="1325563"/>
            <a:ext cx="11357071" cy="505730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4000" dirty="0"/>
              <a:t>PI/r + 3TC (vs. 2 NRTIs + PI/r)</a:t>
            </a:r>
          </a:p>
          <a:p>
            <a:pPr lvl="1"/>
            <a:r>
              <a:rPr lang="en-US" altLang="en-US" sz="3600" dirty="0">
                <a:solidFill>
                  <a:schemeClr val="accent2"/>
                </a:solidFill>
              </a:rPr>
              <a:t>OLE</a:t>
            </a:r>
            <a:r>
              <a:rPr lang="en-US" altLang="en-US" sz="3600" dirty="0"/>
              <a:t> (LPV/r, N=250)	   		</a:t>
            </a:r>
            <a:r>
              <a:rPr lang="en-US" altLang="en-US" sz="2200" i="1" dirty="0"/>
              <a:t>Arribas Lancet Infect Dis 2015;15:785</a:t>
            </a:r>
          </a:p>
          <a:p>
            <a:pPr lvl="1"/>
            <a:r>
              <a:rPr lang="en-US" altLang="en-US" sz="3600" dirty="0">
                <a:solidFill>
                  <a:schemeClr val="accent2"/>
                </a:solidFill>
              </a:rPr>
              <a:t>ATLAS-M </a:t>
            </a:r>
            <a:r>
              <a:rPr lang="en-US" altLang="en-US" sz="3600" dirty="0"/>
              <a:t>(ATV/r, N=266) 		</a:t>
            </a:r>
            <a:r>
              <a:rPr lang="en-US" altLang="en-US" sz="2200" i="1" dirty="0" err="1"/>
              <a:t>Fabbiani</a:t>
            </a:r>
            <a:r>
              <a:rPr lang="en-US" altLang="en-US" sz="2200" i="1" dirty="0"/>
              <a:t> JIAS 2014;17:19808</a:t>
            </a:r>
            <a:endParaRPr lang="en-US" altLang="en-US" sz="2200" i="1" dirty="0">
              <a:solidFill>
                <a:schemeClr val="accent2"/>
              </a:solidFill>
            </a:endParaRPr>
          </a:p>
          <a:p>
            <a:pPr lvl="1"/>
            <a:r>
              <a:rPr lang="en-US" altLang="en-US" sz="3600" dirty="0">
                <a:solidFill>
                  <a:schemeClr val="accent2"/>
                </a:solidFill>
              </a:rPr>
              <a:t>SALT</a:t>
            </a:r>
            <a:r>
              <a:rPr lang="en-US" altLang="en-US" sz="3600" dirty="0"/>
              <a:t> (ATV/r, N=286)	   		</a:t>
            </a:r>
            <a:r>
              <a:rPr lang="en-US" altLang="en-US" sz="2200" i="1" dirty="0"/>
              <a:t>Perez-Molina Lancet ID 2015;15:775</a:t>
            </a:r>
          </a:p>
          <a:p>
            <a:pPr lvl="1"/>
            <a:r>
              <a:rPr lang="en-US" altLang="en-US" sz="3600" dirty="0">
                <a:solidFill>
                  <a:schemeClr val="accent2"/>
                </a:solidFill>
              </a:rPr>
              <a:t>DUAL </a:t>
            </a:r>
            <a:r>
              <a:rPr lang="en-US" altLang="en-US" sz="3600" dirty="0"/>
              <a:t>(DRV/r, N=249)			</a:t>
            </a:r>
            <a:r>
              <a:rPr lang="en-US" altLang="en-US" sz="2200" i="1" dirty="0"/>
              <a:t>Pulido CID 2017;65;2112</a:t>
            </a:r>
          </a:p>
          <a:p>
            <a:pPr lvl="1"/>
            <a:endParaRPr lang="en-US" altLang="en-US" sz="3600" dirty="0"/>
          </a:p>
          <a:p>
            <a:r>
              <a:rPr lang="en-US" altLang="en-US" sz="4000" dirty="0"/>
              <a:t>DTG + 3TC</a:t>
            </a:r>
          </a:p>
          <a:p>
            <a:pPr lvl="1"/>
            <a:r>
              <a:rPr lang="en-US" sz="3600" dirty="0">
                <a:solidFill>
                  <a:schemeClr val="accent2"/>
                </a:solidFill>
              </a:rPr>
              <a:t>ASPIRE: </a:t>
            </a:r>
            <a:r>
              <a:rPr lang="en-US" sz="3600" dirty="0"/>
              <a:t>(N=90)  				</a:t>
            </a:r>
            <a:r>
              <a:rPr lang="en-US" sz="2200" i="1" dirty="0"/>
              <a:t>Taiwo </a:t>
            </a:r>
            <a:r>
              <a:rPr lang="fr-FR" sz="2200" i="1" dirty="0"/>
              <a:t>Clin Infect Dis 2018;66:1794–7</a:t>
            </a:r>
            <a:endParaRPr lang="en-US" sz="2200" i="1" dirty="0">
              <a:solidFill>
                <a:schemeClr val="accent2"/>
              </a:solidFill>
            </a:endParaRPr>
          </a:p>
          <a:p>
            <a:pPr lvl="1"/>
            <a:r>
              <a:rPr lang="en-US" sz="3600" dirty="0">
                <a:solidFill>
                  <a:schemeClr val="accent2"/>
                </a:solidFill>
              </a:rPr>
              <a:t>LAMIDOL/ANRS 167: </a:t>
            </a:r>
            <a:r>
              <a:rPr lang="en-US" sz="3600" dirty="0"/>
              <a:t>(N=110)  	</a:t>
            </a:r>
            <a:r>
              <a:rPr lang="en-US" sz="2200" i="1" dirty="0"/>
              <a:t>Joly JAC 2019;74:739-745</a:t>
            </a:r>
            <a:endParaRPr lang="en-US" sz="2200" i="1" dirty="0">
              <a:solidFill>
                <a:schemeClr val="accent2"/>
              </a:solidFill>
            </a:endParaRPr>
          </a:p>
          <a:p>
            <a:pPr lvl="1"/>
            <a:r>
              <a:rPr lang="en-US" altLang="en-US" sz="3600" dirty="0">
                <a:solidFill>
                  <a:schemeClr val="accent2"/>
                </a:solidFill>
              </a:rPr>
              <a:t>TANGO:  </a:t>
            </a:r>
            <a:r>
              <a:rPr lang="en-US" altLang="en-US" sz="3600" dirty="0"/>
              <a:t>(N=700) 			</a:t>
            </a:r>
            <a:r>
              <a:rPr lang="en-US" altLang="en-US" sz="2200" i="1" dirty="0"/>
              <a:t>Van </a:t>
            </a:r>
            <a:r>
              <a:rPr lang="en-US" altLang="en-US" sz="2200" i="1" dirty="0" err="1"/>
              <a:t>Wyk</a:t>
            </a:r>
            <a:r>
              <a:rPr lang="en-US" altLang="en-US" sz="2200" i="1" dirty="0"/>
              <a:t> IAS 2019 #WEAB0403LB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7712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Switching:  Maintenance 2-Drug ART Regimens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270" y="779441"/>
            <a:ext cx="11697730" cy="4699748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II + NNRTI</a:t>
            </a:r>
          </a:p>
          <a:p>
            <a:pPr lvl="1"/>
            <a:r>
              <a:rPr lang="en-US" altLang="en-US" sz="2800" dirty="0">
                <a:solidFill>
                  <a:schemeClr val="accent2"/>
                </a:solidFill>
              </a:rPr>
              <a:t>SWORD 1 and 2</a:t>
            </a:r>
            <a:r>
              <a:rPr lang="en-US" altLang="en-US" sz="2800" dirty="0"/>
              <a:t> (DTG/RPV; N=1028) </a:t>
            </a:r>
            <a:r>
              <a:rPr lang="en-US" altLang="en-US" sz="2800" dirty="0" smtClean="0"/>
              <a:t>	</a:t>
            </a:r>
            <a:r>
              <a:rPr lang="en-US" altLang="en-US" sz="3200" dirty="0"/>
              <a:t>	</a:t>
            </a:r>
            <a:r>
              <a:rPr lang="en-US" altLang="en-US" sz="2000" i="1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Llibre Lancet 2018;391:839</a:t>
            </a:r>
          </a:p>
          <a:p>
            <a:pPr lvl="2"/>
            <a:endParaRPr lang="en-US" altLang="en-US" sz="3200" dirty="0"/>
          </a:p>
          <a:p>
            <a:pPr lvl="2"/>
            <a:endParaRPr lang="en-US" altLang="en-US" sz="3200" dirty="0"/>
          </a:p>
          <a:p>
            <a:pPr lvl="1"/>
            <a:r>
              <a:rPr lang="en-US" altLang="en-US" sz="2800" dirty="0">
                <a:solidFill>
                  <a:schemeClr val="accent2"/>
                </a:solidFill>
              </a:rPr>
              <a:t>LATTE 2 </a:t>
            </a:r>
            <a:r>
              <a:rPr lang="en-US" altLang="en-US" sz="2800" dirty="0"/>
              <a:t>(CAB + RPV; N=309) 	</a:t>
            </a:r>
            <a:r>
              <a:rPr lang="en-US" altLang="en-US" sz="3200" dirty="0"/>
              <a:t>		</a:t>
            </a:r>
            <a:r>
              <a:rPr lang="en-US" altLang="en-US" sz="2000" i="1" dirty="0"/>
              <a:t>Margolis Lancet 2017;390:1499</a:t>
            </a:r>
            <a:endParaRPr lang="en-US" altLang="en-US" sz="2000" i="1" dirty="0">
              <a:solidFill>
                <a:schemeClr val="accent2"/>
              </a:solidFill>
            </a:endParaRPr>
          </a:p>
          <a:p>
            <a:pPr lvl="1"/>
            <a:r>
              <a:rPr lang="en-US" altLang="en-US" sz="2800" dirty="0">
                <a:solidFill>
                  <a:schemeClr val="accent2"/>
                </a:solidFill>
              </a:rPr>
              <a:t>ATLAS</a:t>
            </a:r>
            <a:r>
              <a:rPr lang="en-US" altLang="en-US" sz="2800" dirty="0"/>
              <a:t> (CAB + RPV; N=616) </a:t>
            </a:r>
            <a:r>
              <a:rPr lang="en-US" altLang="en-US" sz="3200" dirty="0"/>
              <a:t>	</a:t>
            </a:r>
            <a:r>
              <a:rPr lang="en-US" altLang="en-US" sz="3200" dirty="0" smtClean="0"/>
              <a:t>	</a:t>
            </a:r>
            <a:r>
              <a:rPr lang="en-US" altLang="en-US" sz="3200" dirty="0"/>
              <a:t>		</a:t>
            </a:r>
            <a:r>
              <a:rPr lang="en-US" sz="2000" i="1" dirty="0"/>
              <a:t>Swindells CROI 2019 #139</a:t>
            </a:r>
          </a:p>
          <a:p>
            <a:pPr lvl="1"/>
            <a:r>
              <a:rPr lang="en-US" altLang="en-US" sz="2800" dirty="0">
                <a:solidFill>
                  <a:schemeClr val="accent2"/>
                </a:solidFill>
              </a:rPr>
              <a:t>FLAIR </a:t>
            </a:r>
            <a:r>
              <a:rPr lang="en-US" altLang="en-US" sz="2800" dirty="0"/>
              <a:t>(CAB + RPV; N=629) </a:t>
            </a:r>
            <a:r>
              <a:rPr lang="en-US" altLang="en-US" sz="3200" dirty="0"/>
              <a:t> 			</a:t>
            </a:r>
            <a:r>
              <a:rPr lang="en-US" sz="2000" i="1" dirty="0"/>
              <a:t>Orkin CROI 2019 #</a:t>
            </a:r>
            <a:r>
              <a:rPr lang="en-US" sz="2000" i="1" dirty="0" smtClean="0"/>
              <a:t>140</a:t>
            </a:r>
            <a:endParaRPr lang="en-US" sz="2000" i="1" dirty="0"/>
          </a:p>
          <a:p>
            <a:r>
              <a:rPr lang="en-US" sz="3200" dirty="0"/>
              <a:t>DRV/r + DTG</a:t>
            </a:r>
          </a:p>
          <a:p>
            <a:pPr lvl="1"/>
            <a:r>
              <a:rPr lang="en-US" sz="2800" dirty="0" smtClean="0">
                <a:solidFill>
                  <a:schemeClr val="accent2"/>
                </a:solidFill>
              </a:rPr>
              <a:t>TIVISTA</a:t>
            </a:r>
            <a:r>
              <a:rPr lang="en-US" sz="2800" dirty="0" smtClean="0"/>
              <a:t> </a:t>
            </a:r>
            <a:r>
              <a:rPr lang="en-US" sz="2800" dirty="0"/>
              <a:t>(Italian Cohort; N=113)  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sz="2000" i="1" dirty="0" err="1" smtClean="0"/>
              <a:t>Capetti</a:t>
            </a:r>
            <a:r>
              <a:rPr lang="en-US" sz="2000" i="1" dirty="0" smtClean="0"/>
              <a:t> </a:t>
            </a:r>
            <a:r>
              <a:rPr lang="en-US" sz="2000" i="1" dirty="0" err="1"/>
              <a:t>Antivir</a:t>
            </a:r>
            <a:r>
              <a:rPr lang="en-US" sz="2000" i="1" dirty="0"/>
              <a:t> </a:t>
            </a:r>
            <a:r>
              <a:rPr lang="en-US" sz="2000" i="1" dirty="0" err="1"/>
              <a:t>Ther</a:t>
            </a:r>
            <a:r>
              <a:rPr lang="en-US" sz="2000" i="1" dirty="0"/>
              <a:t> 2017;22:257-262 </a:t>
            </a:r>
          </a:p>
          <a:p>
            <a:pPr lvl="1"/>
            <a:r>
              <a:rPr lang="en-US" sz="2800" dirty="0" smtClean="0"/>
              <a:t>Spanish </a:t>
            </a:r>
            <a:r>
              <a:rPr lang="en-US" sz="2800" dirty="0"/>
              <a:t>Cohort (N=50</a:t>
            </a:r>
            <a:r>
              <a:rPr lang="en-US" sz="2800" dirty="0" smtClean="0"/>
              <a:t>)</a:t>
            </a:r>
            <a:r>
              <a:rPr lang="en-US" dirty="0" smtClean="0"/>
              <a:t> </a:t>
            </a:r>
            <a:r>
              <a:rPr lang="en-US" dirty="0"/>
              <a:t>		</a:t>
            </a:r>
            <a:r>
              <a:rPr lang="en-US" dirty="0" smtClean="0"/>
              <a:t>		</a:t>
            </a:r>
            <a:r>
              <a:rPr lang="en-US" sz="2000" i="1" dirty="0" smtClean="0"/>
              <a:t>Navarro </a:t>
            </a:r>
            <a:r>
              <a:rPr lang="en-US" sz="2000" i="1" dirty="0" err="1" smtClean="0"/>
              <a:t>Pharmacother</a:t>
            </a:r>
            <a:r>
              <a:rPr lang="en-US" sz="2000" i="1" dirty="0" smtClean="0"/>
              <a:t> </a:t>
            </a:r>
            <a:r>
              <a:rPr lang="en-US" sz="2000" i="1" dirty="0"/>
              <a:t>2019;39:501-507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DUALIS</a:t>
            </a:r>
            <a:r>
              <a:rPr lang="en-US" sz="2800" dirty="0"/>
              <a:t> (</a:t>
            </a:r>
            <a:r>
              <a:rPr lang="en-US" sz="2800" dirty="0" smtClean="0"/>
              <a:t>N=263)</a:t>
            </a:r>
            <a:r>
              <a:rPr lang="en-US" sz="2800" dirty="0"/>
              <a:t>		</a:t>
            </a:r>
            <a:r>
              <a:rPr lang="en-US" dirty="0"/>
              <a:t>		</a:t>
            </a:r>
            <a:r>
              <a:rPr lang="en-US" altLang="en-US" sz="2000" i="1" dirty="0" smtClean="0">
                <a:ea typeface="ＭＳ Ｐゴシック" panose="020B0600070205080204" pitchFamily="34" charset="-128"/>
                <a:sym typeface="Times New Roman" panose="02020603050405020304" pitchFamily="18" charset="0"/>
              </a:rPr>
              <a:t>	Spinner IAS 2019 #MOPEB269</a:t>
            </a:r>
          </a:p>
          <a:p>
            <a:pPr lvl="2"/>
            <a:r>
              <a:rPr lang="en-US" sz="2800" dirty="0" smtClean="0"/>
              <a:t>HIV RNA &lt;50:  86% (2 drugs) vs. 88% (3 drugs)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82035" y="1732648"/>
            <a:ext cx="3263767" cy="1111142"/>
            <a:chOff x="9389834" y="850900"/>
            <a:chExt cx="4838063" cy="241991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89834" y="850900"/>
              <a:ext cx="2543175" cy="180022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9476285" y="2466460"/>
              <a:ext cx="2511831" cy="804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November 2017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271686" y="1094182"/>
              <a:ext cx="1956211" cy="131366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2407110" y="2466460"/>
              <a:ext cx="16853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May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734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7200"/>
            <a:ext cx="10515600" cy="1325563"/>
          </a:xfrm>
        </p:spPr>
        <p:txBody>
          <a:bodyPr/>
          <a:lstStyle/>
          <a:p>
            <a:r>
              <a:rPr lang="en-US" b="1" dirty="0"/>
              <a:t>2-Drug Initial ART: 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8071"/>
            <a:ext cx="11651226" cy="5498540"/>
          </a:xfrm>
        </p:spPr>
        <p:txBody>
          <a:bodyPr>
            <a:noAutofit/>
          </a:bodyPr>
          <a:lstStyle/>
          <a:p>
            <a:r>
              <a:rPr lang="en-US" dirty="0"/>
              <a:t>2-drug ART regimens challenge current 3-drug ART regimens.</a:t>
            </a:r>
          </a:p>
          <a:p>
            <a:r>
              <a:rPr lang="en-US" dirty="0"/>
              <a:t>Optimal 2-drug ART regimens are potent, convenient, well-tolerated, have a high barrier to resistance, and are drug-sparing.</a:t>
            </a:r>
          </a:p>
          <a:p>
            <a:r>
              <a:rPr lang="en-US" dirty="0"/>
              <a:t>Strongest 2-drug initial ART data: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Boosted PI + 3TC</a:t>
            </a:r>
          </a:p>
          <a:p>
            <a:pPr lvl="2"/>
            <a:r>
              <a:rPr lang="en-US" sz="2400" dirty="0"/>
              <a:t>Caveats: baseline resistance testing, HBV co-infection, side effects/drug interactions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DTG + 3TC</a:t>
            </a:r>
          </a:p>
          <a:p>
            <a:pPr lvl="2"/>
            <a:r>
              <a:rPr lang="en-US" sz="2400" dirty="0"/>
              <a:t>Caveats:  VL &lt;500K, baseline resistance testing, HBV co-infection, pregnancy, </a:t>
            </a:r>
            <a:r>
              <a:rPr lang="en-US" sz="2400" dirty="0" smtClean="0"/>
              <a:t>                       2-class drug resistance (rare), durability</a:t>
            </a:r>
            <a:endParaRPr lang="en-US" sz="2400" dirty="0"/>
          </a:p>
          <a:p>
            <a:r>
              <a:rPr lang="en-US" dirty="0"/>
              <a:t>Mixed 2-drug initial ART data:  </a:t>
            </a:r>
            <a:r>
              <a:rPr lang="en-US" dirty="0">
                <a:solidFill>
                  <a:schemeClr val="accent2"/>
                </a:solidFill>
              </a:rPr>
              <a:t>Boosted PI + INSTI</a:t>
            </a:r>
          </a:p>
          <a:p>
            <a:r>
              <a:rPr lang="en-US" dirty="0"/>
              <a:t>Emerging 2-drug regimens:  </a:t>
            </a:r>
            <a:r>
              <a:rPr lang="en-US" dirty="0">
                <a:solidFill>
                  <a:schemeClr val="accent2"/>
                </a:solidFill>
              </a:rPr>
              <a:t>DRV/r + 3TC, DRV/r + </a:t>
            </a:r>
            <a:r>
              <a:rPr lang="en-US" dirty="0" smtClean="0">
                <a:solidFill>
                  <a:schemeClr val="accent2"/>
                </a:solidFill>
              </a:rPr>
              <a:t>DTG, </a:t>
            </a:r>
            <a:r>
              <a:rPr lang="en-US" dirty="0">
                <a:solidFill>
                  <a:schemeClr val="accent2"/>
                </a:solidFill>
              </a:rPr>
              <a:t>others</a:t>
            </a:r>
          </a:p>
          <a:p>
            <a:r>
              <a:rPr lang="en-US" dirty="0"/>
              <a:t>Current guidelines recommend 2-drug regimens as alternative/other –                   this may change!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2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36184" y="57968"/>
            <a:ext cx="77692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Acknowledgments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3367" y="1253915"/>
            <a:ext cx="6810468" cy="5240337"/>
          </a:xfrm>
        </p:spPr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dirty="0"/>
              <a:t>Cornell HIV Clinical Trials Unit (CCTU) </a:t>
            </a:r>
            <a:endParaRPr lang="en-US" sz="3200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US" sz="3200" dirty="0"/>
              <a:t>Division of Infectious Diseases</a:t>
            </a:r>
          </a:p>
          <a:p>
            <a:pPr eaLnBrk="1" hangingPunct="1">
              <a:defRPr/>
            </a:pPr>
            <a:r>
              <a:rPr lang="en-US" sz="3200" dirty="0"/>
              <a:t>Weill Cornell Medicine</a:t>
            </a:r>
          </a:p>
          <a:p>
            <a:pPr eaLnBrk="1" hangingPunct="1">
              <a:defRPr/>
            </a:pPr>
            <a:r>
              <a:rPr lang="en-US" sz="3200" dirty="0"/>
              <a:t>AIDS Clinical Trials Group (ACTG)</a:t>
            </a:r>
          </a:p>
          <a:p>
            <a:pPr eaLnBrk="1" hangingPunct="1">
              <a:defRPr/>
            </a:pPr>
            <a:r>
              <a:rPr lang="en-US" sz="3200" dirty="0"/>
              <a:t>HIV Prevention Trials Network (HPTN)</a:t>
            </a:r>
          </a:p>
          <a:p>
            <a:pPr eaLnBrk="1" hangingPunct="1">
              <a:defRPr/>
            </a:pPr>
            <a:r>
              <a:rPr lang="en-US" sz="3200" dirty="0"/>
              <a:t>Division of AIDS, NIAID, NIH</a:t>
            </a:r>
          </a:p>
          <a:p>
            <a:pPr eaLnBrk="1" hangingPunct="1">
              <a:defRPr/>
            </a:pPr>
            <a:r>
              <a:rPr lang="en-US" sz="3200" dirty="0"/>
              <a:t>Industry partners</a:t>
            </a:r>
          </a:p>
          <a:p>
            <a:pPr eaLnBrk="1" hangingPunct="1"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/>
              <a:t>The participant volunteers!</a:t>
            </a:r>
          </a:p>
        </p:txBody>
      </p:sp>
      <p:graphicFrame>
        <p:nvGraphicFramePr>
          <p:cNvPr id="162821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62833725"/>
              </p:ext>
            </p:extLst>
          </p:nvPr>
        </p:nvGraphicFramePr>
        <p:xfrm>
          <a:off x="8812306" y="750094"/>
          <a:ext cx="2743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Photo Editor Photo" r:id="rId5" imgW="3123810" imgH="961905" progId="MSPhotoEd.3">
                  <p:embed/>
                </p:oleObj>
              </mc:Choice>
              <mc:Fallback>
                <p:oleObj name="Photo Editor Photo" r:id="rId5" imgW="3123810" imgH="96190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2306" y="750094"/>
                        <a:ext cx="27432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28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589" y="3294012"/>
            <a:ext cx="23622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823" name="Picture 10" descr="https://sp.yimg.com/xj/th?id=OIP.M626da462b336c1eddc844a3f9b280313o0&amp;pid=15.1&amp;P=0&amp;w=300&amp;h=30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705" y="1921086"/>
            <a:ext cx="3571625" cy="128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7497856" y="4781738"/>
            <a:ext cx="2686050" cy="1171575"/>
            <a:chOff x="7832725" y="4987926"/>
            <a:chExt cx="2686050" cy="1171575"/>
          </a:xfrm>
        </p:grpSpPr>
        <p:sp>
          <p:nvSpPr>
            <p:cNvPr id="162818" name="Rectangle 3"/>
            <p:cNvSpPr>
              <a:spLocks noChangeArrowheads="1"/>
            </p:cNvSpPr>
            <p:nvPr/>
          </p:nvSpPr>
          <p:spPr bwMode="auto">
            <a:xfrm>
              <a:off x="7832725" y="4987926"/>
              <a:ext cx="2686050" cy="1171575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 b="0"/>
            </a:p>
          </p:txBody>
        </p:sp>
        <p:pic>
          <p:nvPicPr>
            <p:cNvPr id="162824" name="Picture 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3050" y="5064125"/>
              <a:ext cx="2565400" cy="1019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2"/>
    </p:custDataLst>
    <p:extLst>
      <p:ext uri="{BB962C8B-B14F-4D97-AF65-F5344CB8AC3E}">
        <p14:creationId xmlns:p14="http://schemas.microsoft.com/office/powerpoint/2010/main" val="17910745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32495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6199"/>
            <a:ext cx="10515600" cy="1325563"/>
          </a:xfrm>
        </p:spPr>
        <p:txBody>
          <a:bodyPr/>
          <a:lstStyle/>
          <a:p>
            <a:r>
              <a:rPr lang="en-US" b="1" dirty="0"/>
              <a:t>Evolution of ART (1</a:t>
            </a:r>
            <a:r>
              <a:rPr lang="en-US" b="1" dirty="0">
                <a:sym typeface="Wingdings" panose="05000000000000000000" pitchFamily="2" charset="2"/>
              </a:rPr>
              <a:t>23 drugs)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59" y="887506"/>
            <a:ext cx="11013141" cy="58091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1994:  2-drug NRTI therapy superior to monotherapy</a:t>
            </a:r>
          </a:p>
          <a:p>
            <a:pPr lvl="1"/>
            <a:r>
              <a:rPr lang="en-US" altLang="en-US" sz="2800" b="0" dirty="0">
                <a:solidFill>
                  <a:schemeClr val="accent2"/>
                </a:solidFill>
              </a:rPr>
              <a:t>ACTG 175 </a:t>
            </a:r>
            <a:r>
              <a:rPr lang="en-US" altLang="en-US" sz="2800" b="0" dirty="0"/>
              <a:t>(N=2467):  </a:t>
            </a:r>
            <a:r>
              <a:rPr lang="en-US" altLang="en-US" sz="2000" b="0" dirty="0"/>
              <a:t>Hammer </a:t>
            </a:r>
            <a:r>
              <a:rPr lang="sv-SE" sz="2000" dirty="0"/>
              <a:t>NEJM 1996;335:1081-90</a:t>
            </a:r>
          </a:p>
          <a:p>
            <a:pPr lvl="1"/>
            <a:r>
              <a:rPr lang="sv-SE" altLang="en-US" sz="2800" b="0" dirty="0">
                <a:solidFill>
                  <a:schemeClr val="accent2"/>
                </a:solidFill>
              </a:rPr>
              <a:t>Delta </a:t>
            </a:r>
            <a:r>
              <a:rPr lang="sv-SE" altLang="en-US" sz="2800" b="0" dirty="0"/>
              <a:t>(N=3308):  </a:t>
            </a:r>
            <a:r>
              <a:rPr lang="sv-SE" altLang="en-US" sz="2000" b="0" dirty="0"/>
              <a:t>Delta Study group </a:t>
            </a:r>
            <a:r>
              <a:rPr lang="fr-FR" sz="2000" dirty="0"/>
              <a:t>Lancet 1996;348:283-91</a:t>
            </a:r>
            <a:endParaRPr lang="sv-SE" altLang="en-US" sz="2000" b="0" dirty="0"/>
          </a:p>
          <a:p>
            <a:pPr lvl="1"/>
            <a:r>
              <a:rPr lang="sv-SE" altLang="en-US" sz="2800" b="0" dirty="0">
                <a:solidFill>
                  <a:schemeClr val="accent2"/>
                </a:solidFill>
              </a:rPr>
              <a:t>CPCRA </a:t>
            </a:r>
            <a:r>
              <a:rPr lang="sv-SE" altLang="en-US" sz="2800" b="0" dirty="0"/>
              <a:t>(N=1113):  </a:t>
            </a:r>
            <a:r>
              <a:rPr lang="sv-SE" altLang="en-US" sz="2000" b="0" dirty="0"/>
              <a:t>Saravolatz NEJM 1996;335:</a:t>
            </a:r>
            <a:r>
              <a:rPr lang="sv-SE" sz="2000" dirty="0"/>
              <a:t>1099-106</a:t>
            </a:r>
            <a:endParaRPr lang="sv-SE" altLang="en-US" sz="2000" b="0" dirty="0"/>
          </a:p>
          <a:p>
            <a:pPr lvl="1"/>
            <a:r>
              <a:rPr lang="en-US" altLang="en-US" sz="2800" b="0" dirty="0">
                <a:solidFill>
                  <a:schemeClr val="accent2"/>
                </a:solidFill>
              </a:rPr>
              <a:t>NUCA 3001 </a:t>
            </a:r>
            <a:r>
              <a:rPr lang="en-US" altLang="en-US" sz="2800" b="0" dirty="0"/>
              <a:t>(N=366):  </a:t>
            </a:r>
            <a:r>
              <a:rPr lang="en-US" altLang="en-US" sz="2000" b="0" dirty="0" err="1"/>
              <a:t>Eron</a:t>
            </a:r>
            <a:r>
              <a:rPr lang="en-US" altLang="en-US" sz="2000" b="0" dirty="0"/>
              <a:t> NEJM</a:t>
            </a:r>
            <a:r>
              <a:rPr lang="en-US" sz="2000" dirty="0"/>
              <a:t> 1995;333:1662-9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NUCB 3001 </a:t>
            </a:r>
            <a:r>
              <a:rPr lang="en-US" sz="2800" dirty="0"/>
              <a:t>(N=223):  </a:t>
            </a:r>
            <a:r>
              <a:rPr lang="en-US" sz="2000" dirty="0" err="1"/>
              <a:t>Staszewski</a:t>
            </a:r>
            <a:r>
              <a:rPr lang="en-US" sz="2000" dirty="0"/>
              <a:t> JAMA 1996;276:111-117</a:t>
            </a:r>
          </a:p>
          <a:p>
            <a:pPr lvl="1"/>
            <a:endParaRPr lang="en-US" altLang="en-US" sz="2800" b="0" dirty="0">
              <a:solidFill>
                <a:schemeClr val="tx2"/>
              </a:solidFill>
            </a:endParaRPr>
          </a:p>
          <a:p>
            <a:r>
              <a:rPr lang="en-US" dirty="0"/>
              <a:t>1996:  3-drug therapy with 2 NRTI + PI (or NNRTI) superior to 2 NRTI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ACTG 320</a:t>
            </a:r>
            <a:r>
              <a:rPr lang="en-US" sz="2800" dirty="0"/>
              <a:t> (N=1156):  </a:t>
            </a:r>
            <a:r>
              <a:rPr lang="en-US" sz="2000" dirty="0"/>
              <a:t>Hammer NEJM 1997;337:725-33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MRK 035 </a:t>
            </a:r>
            <a:r>
              <a:rPr lang="en-US" sz="2800" dirty="0"/>
              <a:t>(N=97):  </a:t>
            </a:r>
            <a:r>
              <a:rPr lang="en-US" sz="2000" dirty="0"/>
              <a:t>Gulick NEJM 1997;337:734-9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INCAS </a:t>
            </a:r>
            <a:r>
              <a:rPr lang="en-US" sz="2800" dirty="0"/>
              <a:t>(N=153):  </a:t>
            </a:r>
            <a:r>
              <a:rPr lang="en-US" sz="2000" dirty="0" err="1"/>
              <a:t>Montaner</a:t>
            </a:r>
            <a:r>
              <a:rPr lang="en-US" sz="2000" dirty="0"/>
              <a:t> JAMA</a:t>
            </a:r>
            <a:r>
              <a:rPr lang="pt-BR" sz="2000" dirty="0"/>
              <a:t> JAMA 1998;279:930-7</a:t>
            </a:r>
            <a:endParaRPr lang="en-US" sz="2000" dirty="0"/>
          </a:p>
          <a:p>
            <a:endParaRPr lang="en-US" dirty="0"/>
          </a:p>
          <a:p>
            <a:r>
              <a:rPr lang="en-US" dirty="0"/>
              <a:t>↓ number of drugs:  toxicity, complexity, class-sparing, cost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6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Maintenance ART: 2-Drug vs. 3-Drug</a:t>
            </a:r>
            <a:br>
              <a:rPr lang="en-US" b="1" dirty="0"/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199" y="936045"/>
            <a:ext cx="10788941" cy="4351338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ACTG 343 </a:t>
            </a:r>
            <a:r>
              <a:rPr lang="en-US" dirty="0"/>
              <a:t>(N=509)  			</a:t>
            </a:r>
            <a:r>
              <a:rPr lang="en-US" sz="2000" i="1" dirty="0"/>
              <a:t>Havlir NEJM 1998;339:1261–1268</a:t>
            </a:r>
          </a:p>
          <a:p>
            <a:pPr lvl="1"/>
            <a:r>
              <a:rPr lang="en-US" dirty="0"/>
              <a:t>ZDV/3TC/IDV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ZDV/3TC or IDV or continue 3 drugs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Trilege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(N=279)  				</a:t>
            </a:r>
            <a:r>
              <a:rPr lang="en-US" sz="2000" i="1" dirty="0" err="1"/>
              <a:t>Flandre</a:t>
            </a:r>
            <a:r>
              <a:rPr lang="en-US" sz="2000" i="1" dirty="0"/>
              <a:t> </a:t>
            </a:r>
            <a:r>
              <a:rPr lang="nl-NL" sz="2000" i="1" dirty="0"/>
              <a:t>AIDS 2002;16:561-8</a:t>
            </a:r>
            <a:endParaRPr lang="en-US" sz="2000" i="1" dirty="0"/>
          </a:p>
          <a:p>
            <a:pPr lvl="1"/>
            <a:r>
              <a:rPr lang="en-US" dirty="0"/>
              <a:t>ZDV/3TC/IDV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ZDV/3TC or ZDV/IDV or continue 3 drugs (stopped early)</a:t>
            </a:r>
          </a:p>
          <a:p>
            <a:r>
              <a:rPr lang="en-US" dirty="0">
                <a:solidFill>
                  <a:schemeClr val="accent2"/>
                </a:solidFill>
              </a:rPr>
              <a:t>ADAM </a:t>
            </a:r>
            <a:r>
              <a:rPr lang="en-US" dirty="0"/>
              <a:t>(N=62)  				</a:t>
            </a:r>
            <a:r>
              <a:rPr lang="en-US" sz="2000" i="1" dirty="0" err="1"/>
              <a:t>Reijers</a:t>
            </a:r>
            <a:r>
              <a:rPr lang="en-US" sz="2000" i="1" dirty="0"/>
              <a:t> Lancet 1998;352:185–190</a:t>
            </a:r>
          </a:p>
          <a:p>
            <a:pPr lvl="1"/>
            <a:r>
              <a:rPr lang="en-US" dirty="0"/>
              <a:t>d4T/3TC/SQV/NFV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d4T/NFV or SQV/NFV or continue 4 drugs (stopped early)</a:t>
            </a:r>
          </a:p>
          <a:p>
            <a:r>
              <a:rPr lang="en-US" dirty="0" smtClean="0"/>
              <a:t>Cochrane Systematic </a:t>
            </a:r>
            <a:r>
              <a:rPr lang="en-US" dirty="0"/>
              <a:t>Review:  Loss of </a:t>
            </a:r>
            <a:r>
              <a:rPr lang="en-US" dirty="0" err="1"/>
              <a:t>virologic</a:t>
            </a:r>
            <a:r>
              <a:rPr lang="en-US" dirty="0"/>
              <a:t> suppression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86871" y="4126333"/>
            <a:ext cx="13872644" cy="2732584"/>
            <a:chOff x="286871" y="4126333"/>
            <a:chExt cx="13872644" cy="273258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41389" y="4126333"/>
              <a:ext cx="9712411" cy="195115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6871" y="6077483"/>
              <a:ext cx="12192000" cy="781434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8819458" y="5904810"/>
              <a:ext cx="534005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r>
                <a:rPr lang="en-US" dirty="0"/>
                <a:t>Rutherford</a:t>
              </a:r>
              <a:br>
                <a:rPr lang="en-US" dirty="0"/>
              </a:br>
              <a:r>
                <a:rPr lang="en-US" dirty="0"/>
                <a:t>Cochrane </a:t>
              </a:r>
              <a:r>
                <a:rPr lang="en-US" sz="2000" dirty="0" err="1"/>
                <a:t>Rvw</a:t>
              </a:r>
              <a:r>
                <a:rPr lang="en-US" dirty="0"/>
                <a:t> 2003;4:CD002037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700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91" y="-235529"/>
            <a:ext cx="12191820" cy="1169532"/>
          </a:xfrm>
        </p:spPr>
        <p:txBody>
          <a:bodyPr/>
          <a:lstStyle/>
          <a:p>
            <a:pPr algn="ctr"/>
            <a:r>
              <a:rPr lang="en-US" altLang="en-US" b="1" dirty="0"/>
              <a:t>What to Start?:  2-Drug Regimens (1)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161944" y="774291"/>
            <a:ext cx="12029967" cy="6245074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PI/r + NNRTI (NRTI-sparing)</a:t>
            </a:r>
          </a:p>
          <a:p>
            <a:pPr lvl="2"/>
            <a:r>
              <a:rPr lang="en-US" altLang="en-US" sz="3200" dirty="0">
                <a:solidFill>
                  <a:schemeClr val="accent2"/>
                </a:solidFill>
              </a:rPr>
              <a:t>ACTG 5142 </a:t>
            </a:r>
            <a:r>
              <a:rPr lang="en-US" altLang="en-US" sz="3200" dirty="0"/>
              <a:t>(2 NRTIs with [</a:t>
            </a:r>
            <a:r>
              <a:rPr lang="en-US" altLang="en-US" sz="3200" dirty="0">
                <a:solidFill>
                  <a:schemeClr val="accent1"/>
                </a:solidFill>
              </a:rPr>
              <a:t>EFV</a:t>
            </a:r>
            <a:r>
              <a:rPr lang="en-US" altLang="en-US" sz="3200" dirty="0"/>
              <a:t> or </a:t>
            </a:r>
            <a:r>
              <a:rPr lang="en-US" altLang="en-US" sz="3200" dirty="0">
                <a:solidFill>
                  <a:srgbClr val="00B050"/>
                </a:solidFill>
              </a:rPr>
              <a:t>LPV/r</a:t>
            </a:r>
            <a:r>
              <a:rPr lang="en-US" altLang="en-US" sz="3200" dirty="0"/>
              <a:t>] vs. </a:t>
            </a:r>
            <a:r>
              <a:rPr lang="en-US" altLang="en-US" sz="3200" dirty="0">
                <a:solidFill>
                  <a:schemeClr val="accent2"/>
                </a:solidFill>
              </a:rPr>
              <a:t>LPV/r + EFV</a:t>
            </a:r>
            <a:r>
              <a:rPr lang="en-US" altLang="en-US" sz="3200" dirty="0"/>
              <a:t>)</a:t>
            </a:r>
          </a:p>
          <a:p>
            <a:pPr lvl="2"/>
            <a:r>
              <a:rPr lang="en-US" altLang="en-US" sz="3200" dirty="0"/>
              <a:t>Study population:  treatment-naïve; HIV RNA &gt;2000; resistance testing if HIV-infected &lt;1 year  (N=757)</a:t>
            </a:r>
          </a:p>
          <a:p>
            <a:pPr marL="1371600" lvl="3" indent="0">
              <a:buNone/>
            </a:pPr>
            <a:endParaRPr lang="en-US" altLang="en-US" sz="3000" dirty="0"/>
          </a:p>
          <a:p>
            <a:pPr lvl="2">
              <a:spcBef>
                <a:spcPts val="716"/>
              </a:spcBef>
              <a:spcAft>
                <a:spcPts val="614"/>
              </a:spcAft>
            </a:pPr>
            <a:endParaRPr lang="en-US" altLang="en-US" sz="3200" dirty="0">
              <a:solidFill>
                <a:schemeClr val="tx2"/>
              </a:solidFill>
              <a:ea typeface="ＭＳ Ｐゴシック" panose="020B0600070205080204" pitchFamily="34" charset="-128"/>
              <a:sym typeface="Times New Roman" panose="02020603050405020304" pitchFamily="18" charset="0"/>
            </a:endParaRPr>
          </a:p>
          <a:p>
            <a:pPr lvl="1"/>
            <a:endParaRPr lang="en-US" alt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383" y="2853299"/>
            <a:ext cx="4165441" cy="37529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04886" y="5970516"/>
            <a:ext cx="3641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/>
              <a:t>Riddler NEJM 2008;358:2095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114677" y="2853299"/>
            <a:ext cx="45472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/>
              <a:t>89% 2 NRTIs + EFV</a:t>
            </a:r>
          </a:p>
          <a:p>
            <a:r>
              <a:rPr lang="en-US" altLang="en-US" sz="2800" dirty="0"/>
              <a:t>83% LPV/r + EFV</a:t>
            </a:r>
          </a:p>
          <a:p>
            <a:r>
              <a:rPr lang="en-US" altLang="en-US" sz="2800" dirty="0"/>
              <a:t>77% 2 NRTIs + LPV/r</a:t>
            </a:r>
          </a:p>
          <a:p>
            <a:endParaRPr lang="en-US" altLang="en-US" sz="2800" dirty="0"/>
          </a:p>
          <a:p>
            <a:r>
              <a:rPr lang="en-US" altLang="en-US" sz="2800" dirty="0">
                <a:cs typeface="Arial" panose="020B0604020202020204" pitchFamily="34" charset="0"/>
              </a:rPr>
              <a:t>LPV/r + EFV: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en-US" altLang="en-US" sz="2800" dirty="0"/>
              <a:t>resistance at </a:t>
            </a:r>
            <a:r>
              <a:rPr lang="en-US" altLang="en-US" sz="2800" dirty="0" err="1"/>
              <a:t>virologic</a:t>
            </a:r>
            <a:r>
              <a:rPr lang="en-US" altLang="en-US" sz="2800" dirty="0"/>
              <a:t> failure and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en-US" altLang="en-US" sz="2800" dirty="0">
                <a:cs typeface="Arial" panose="020B0604020202020204" pitchFamily="34" charset="0"/>
              </a:rPr>
              <a:t>lipids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179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91" y="-235529"/>
            <a:ext cx="12191820" cy="1169532"/>
          </a:xfrm>
        </p:spPr>
        <p:txBody>
          <a:bodyPr/>
          <a:lstStyle/>
          <a:p>
            <a:pPr algn="ctr"/>
            <a:r>
              <a:rPr lang="en-US" altLang="en-US" b="1" dirty="0"/>
              <a:t>What to Start?:  2-Drug Regimens (2)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161944" y="774291"/>
            <a:ext cx="12029967" cy="5940274"/>
          </a:xfrm>
        </p:spPr>
        <p:txBody>
          <a:bodyPr>
            <a:normAutofit lnSpcReduction="10000"/>
          </a:bodyPr>
          <a:lstStyle/>
          <a:p>
            <a:r>
              <a:rPr lang="en-US" altLang="en-US" sz="4000" dirty="0"/>
              <a:t>PI/r + TDF</a:t>
            </a:r>
          </a:p>
          <a:p>
            <a:pPr lvl="1"/>
            <a:r>
              <a:rPr lang="en-US" altLang="en-US" sz="3600" dirty="0">
                <a:solidFill>
                  <a:schemeClr val="accent2"/>
                </a:solidFill>
              </a:rPr>
              <a:t>KALEAD </a:t>
            </a:r>
            <a:r>
              <a:rPr lang="en-US" altLang="en-US" sz="3600" dirty="0"/>
              <a:t>(N=152)  			</a:t>
            </a:r>
            <a:r>
              <a:rPr lang="en-US" altLang="en-US" sz="2000" i="1" dirty="0" err="1"/>
              <a:t>Pinola</a:t>
            </a:r>
            <a:r>
              <a:rPr lang="en-US" altLang="en-US" sz="2000" i="1" dirty="0"/>
              <a:t> J </a:t>
            </a:r>
            <a:r>
              <a:rPr lang="en-US" altLang="en-US" sz="2000" i="1" dirty="0" err="1"/>
              <a:t>Antivir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Antiretrovir</a:t>
            </a:r>
            <a:r>
              <a:rPr lang="en-US" altLang="en-US" sz="2000" i="1" dirty="0"/>
              <a:t> 2010;2:56-62</a:t>
            </a:r>
          </a:p>
          <a:p>
            <a:pPr lvl="2"/>
            <a:r>
              <a:rPr lang="en-US" altLang="en-US" sz="3200" dirty="0"/>
              <a:t>LPV/r + TDF (vs. LPV/r + 2 NRTI)</a:t>
            </a:r>
          </a:p>
          <a:p>
            <a:pPr marL="914400" lvl="2" indent="0">
              <a:buNone/>
            </a:pPr>
            <a:r>
              <a:rPr lang="en-US" altLang="en-US" sz="3200" dirty="0">
                <a:sym typeface="Wingdings" panose="05000000000000000000" pitchFamily="2" charset="2"/>
              </a:rPr>
              <a:t> </a:t>
            </a:r>
            <a:r>
              <a:rPr lang="en-US" altLang="en-US" sz="3200" dirty="0"/>
              <a:t>&gt;40% discontinuation of study meds; TDF </a:t>
            </a:r>
            <a:r>
              <a:rPr lang="en-US" altLang="en-US" sz="3200" u="sng" dirty="0"/>
              <a:t>not</a:t>
            </a:r>
            <a:r>
              <a:rPr lang="en-US" altLang="en-US" sz="3200" dirty="0"/>
              <a:t> non-inferior</a:t>
            </a:r>
            <a:endParaRPr lang="en-US" altLang="en-US" sz="3000" dirty="0"/>
          </a:p>
          <a:p>
            <a:r>
              <a:rPr lang="en-US" altLang="en-US" sz="4000" dirty="0"/>
              <a:t>PI + integrase inhibitor</a:t>
            </a:r>
          </a:p>
          <a:p>
            <a:pPr lvl="1">
              <a:spcBef>
                <a:spcPts val="588"/>
              </a:spcBef>
            </a:pPr>
            <a:r>
              <a:rPr lang="en-US" altLang="en-US" sz="3600" dirty="0">
                <a:solidFill>
                  <a:schemeClr val="accent2"/>
                </a:solidFill>
                <a:ea typeface="ＭＳ Ｐゴシック" panose="020B0600070205080204" pitchFamily="34" charset="-128"/>
                <a:sym typeface="Times New Roman" panose="02020603050405020304" pitchFamily="18" charset="0"/>
              </a:rPr>
              <a:t>SPARTAN </a:t>
            </a:r>
            <a:r>
              <a:rPr lang="en-US" altLang="en-US" sz="36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(N=94)  			</a:t>
            </a:r>
            <a:r>
              <a:rPr lang="en-US" altLang="en-US" sz="2000" i="1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Kozal HIV </a:t>
            </a:r>
            <a:r>
              <a:rPr lang="en-US" altLang="en-US" sz="2000" i="1" dirty="0" err="1">
                <a:ea typeface="ＭＳ Ｐゴシック" panose="020B0600070205080204" pitchFamily="34" charset="-128"/>
                <a:sym typeface="Times New Roman" panose="02020603050405020304" pitchFamily="18" charset="0"/>
              </a:rPr>
              <a:t>Clin</a:t>
            </a:r>
            <a:r>
              <a:rPr lang="en-US" altLang="en-US" sz="2000" i="1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 Trials 2012;13:119-130</a:t>
            </a:r>
          </a:p>
          <a:p>
            <a:pPr lvl="2">
              <a:spcBef>
                <a:spcPts val="588"/>
              </a:spcBef>
            </a:pPr>
            <a:r>
              <a:rPr lang="en-US" altLang="en-US" sz="32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ATV + RAL (vs. TDF/FTC + ATV/r) – stopped early</a:t>
            </a:r>
          </a:p>
          <a:p>
            <a:pPr marL="914400" lvl="2" indent="0">
              <a:spcBef>
                <a:spcPts val="588"/>
              </a:spcBef>
              <a:buNone/>
            </a:pPr>
            <a:r>
              <a:rPr lang="en-US" altLang="en-US" sz="32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</a:t>
            </a:r>
            <a:r>
              <a:rPr lang="en-US" altLang="en-US" sz="32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20% grade 4 hyperbilirubinemia; </a:t>
            </a:r>
            <a:r>
              <a:rPr lang="en-US" altLang="en-US" sz="3200" dirty="0" err="1">
                <a:ea typeface="ＭＳ Ｐゴシック" panose="020B0600070205080204" pitchFamily="34" charset="-128"/>
                <a:sym typeface="Times New Roman" panose="02020603050405020304" pitchFamily="18" charset="0"/>
              </a:rPr>
              <a:t>virologic</a:t>
            </a:r>
            <a:r>
              <a:rPr lang="en-US" altLang="en-US" sz="32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 failure + RAL 	resistance</a:t>
            </a:r>
          </a:p>
          <a:p>
            <a:pPr lvl="1">
              <a:spcBef>
                <a:spcPts val="588"/>
              </a:spcBef>
            </a:pPr>
            <a:r>
              <a:rPr lang="en-US" altLang="en-US" sz="3600" dirty="0">
                <a:solidFill>
                  <a:schemeClr val="accent2"/>
                </a:solidFill>
                <a:ea typeface="ＭＳ Ｐゴシック" panose="020B0600070205080204" pitchFamily="34" charset="-128"/>
                <a:sym typeface="Times New Roman" panose="02020603050405020304" pitchFamily="18" charset="0"/>
              </a:rPr>
              <a:t>ACTG 5262 </a:t>
            </a:r>
            <a:r>
              <a:rPr lang="en-US" altLang="en-US" sz="36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(N=112) 			</a:t>
            </a:r>
            <a:r>
              <a:rPr lang="en-US" altLang="en-US" sz="2000" i="1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Taiwo AIDS 2011;25:2113</a:t>
            </a:r>
          </a:p>
          <a:p>
            <a:pPr lvl="2">
              <a:spcBef>
                <a:spcPts val="588"/>
              </a:spcBef>
            </a:pPr>
            <a:r>
              <a:rPr lang="en-US" altLang="en-US" sz="32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DRV/r + RAL single-arm study</a:t>
            </a:r>
          </a:p>
          <a:p>
            <a:pPr marL="914400" lvl="2" indent="0">
              <a:spcBef>
                <a:spcPts val="588"/>
              </a:spcBef>
              <a:buNone/>
            </a:pPr>
            <a:r>
              <a:rPr lang="en-US" altLang="en-US" sz="30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26% with </a:t>
            </a:r>
            <a:r>
              <a:rPr lang="en-US" altLang="en-US" sz="3000" dirty="0" err="1">
                <a:ea typeface="ＭＳ Ｐゴシック" panose="020B0600070205080204" pitchFamily="34" charset="-128"/>
                <a:sym typeface="Wingdings" panose="05000000000000000000" pitchFamily="2" charset="2"/>
              </a:rPr>
              <a:t>virologic</a:t>
            </a:r>
            <a:r>
              <a:rPr lang="en-US" altLang="en-US" sz="30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 failure at week 48</a:t>
            </a:r>
            <a:endParaRPr lang="en-US" altLang="en-US" sz="3000" dirty="0">
              <a:ea typeface="ＭＳ Ｐゴシック" panose="020B0600070205080204" pitchFamily="34" charset="-128"/>
              <a:sym typeface="Times New Roman" panose="02020603050405020304" pitchFamily="18" charset="0"/>
            </a:endParaRPr>
          </a:p>
          <a:p>
            <a:pPr lvl="2">
              <a:spcBef>
                <a:spcPts val="588"/>
              </a:spcBef>
            </a:pPr>
            <a:endParaRPr lang="en-US" altLang="en-US" sz="3200" dirty="0">
              <a:ea typeface="ＭＳ Ｐゴシック" panose="020B0600070205080204" pitchFamily="34" charset="-128"/>
              <a:sym typeface="Times New Roman" panose="02020603050405020304" pitchFamily="18" charset="0"/>
            </a:endParaRPr>
          </a:p>
          <a:p>
            <a:pPr lvl="2">
              <a:spcBef>
                <a:spcPts val="716"/>
              </a:spcBef>
              <a:spcAft>
                <a:spcPts val="614"/>
              </a:spcAft>
            </a:pPr>
            <a:endParaRPr lang="en-US" altLang="en-US" dirty="0">
              <a:solidFill>
                <a:schemeClr val="tx2"/>
              </a:solidFill>
              <a:ea typeface="ＭＳ Ｐゴシック" panose="020B0600070205080204" pitchFamily="34" charset="-128"/>
              <a:sym typeface="Times New Roman" panose="02020603050405020304" pitchFamily="18" charset="0"/>
            </a:endParaRP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356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91" y="-235529"/>
            <a:ext cx="12191820" cy="1169532"/>
          </a:xfrm>
        </p:spPr>
        <p:txBody>
          <a:bodyPr/>
          <a:lstStyle/>
          <a:p>
            <a:pPr algn="ctr"/>
            <a:r>
              <a:rPr lang="en-US" altLang="en-US" b="1" dirty="0"/>
              <a:t>What to Start?:  2-Drug Regimens (3)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161944" y="774291"/>
            <a:ext cx="12029967" cy="6245074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PI/r + 3TC</a:t>
            </a:r>
          </a:p>
          <a:p>
            <a:pPr lvl="2"/>
            <a:r>
              <a:rPr lang="en-US" altLang="en-US" sz="3200" dirty="0">
                <a:solidFill>
                  <a:schemeClr val="accent2"/>
                </a:solidFill>
              </a:rPr>
              <a:t>GARDEL</a:t>
            </a:r>
            <a:r>
              <a:rPr lang="en-US" altLang="en-US" sz="3200" dirty="0"/>
              <a:t> (LPV/r + 3TC vs. 2 NRTI + LPV/r)</a:t>
            </a:r>
          </a:p>
          <a:p>
            <a:pPr lvl="2"/>
            <a:r>
              <a:rPr lang="nl-NL" altLang="en-US" sz="3200" kern="0" dirty="0"/>
              <a:t>Study population:  Rx-naive, HIV RNA &gt;1000, no chronic HBV infection, no resistance to NRTIs, LPV, RTV (N=426)</a:t>
            </a:r>
            <a:endParaRPr lang="en-US" altLang="en-US" sz="3200" kern="0" dirty="0"/>
          </a:p>
          <a:p>
            <a:pPr lvl="2"/>
            <a:endParaRPr lang="en-US" altLang="en-US" sz="3000" dirty="0"/>
          </a:p>
          <a:p>
            <a:pPr lvl="3"/>
            <a:endParaRPr lang="en-US" altLang="en-US" sz="3000" dirty="0"/>
          </a:p>
          <a:p>
            <a:pPr lvl="3"/>
            <a:endParaRPr lang="en-US" altLang="en-US" sz="3000" dirty="0"/>
          </a:p>
          <a:p>
            <a:pPr lvl="3"/>
            <a:endParaRPr lang="en-US" altLang="en-US" sz="3000" dirty="0"/>
          </a:p>
          <a:p>
            <a:pPr lvl="3"/>
            <a:endParaRPr lang="en-US" altLang="en-US" sz="3000" dirty="0"/>
          </a:p>
          <a:p>
            <a:pPr lvl="3"/>
            <a:endParaRPr lang="en-US" altLang="en-US" sz="3000" dirty="0"/>
          </a:p>
          <a:p>
            <a:pPr lvl="3"/>
            <a:endParaRPr lang="en-US" altLang="en-US" sz="3000" dirty="0"/>
          </a:p>
          <a:p>
            <a:pPr lvl="3"/>
            <a:endParaRPr lang="en-US" altLang="en-US" sz="3000" dirty="0"/>
          </a:p>
          <a:p>
            <a:pPr lvl="3"/>
            <a:endParaRPr lang="en-US" altLang="en-US" sz="3000" dirty="0"/>
          </a:p>
          <a:p>
            <a:pPr lvl="3"/>
            <a:endParaRPr lang="en-US" altLang="en-US" sz="3000" dirty="0"/>
          </a:p>
          <a:p>
            <a:pPr lvl="2"/>
            <a:endParaRPr lang="en-US" altLang="en-US" sz="3200" dirty="0">
              <a:solidFill>
                <a:schemeClr val="accent2"/>
              </a:solidFill>
            </a:endParaRPr>
          </a:p>
          <a:p>
            <a:pPr lvl="2"/>
            <a:endParaRPr lang="en-US" altLang="en-US" sz="3200" dirty="0">
              <a:solidFill>
                <a:schemeClr val="accent2"/>
              </a:solidFill>
            </a:endParaRPr>
          </a:p>
          <a:p>
            <a:pPr lvl="2"/>
            <a:endParaRPr lang="en-US" altLang="en-US" sz="3200" dirty="0">
              <a:solidFill>
                <a:schemeClr val="accent2"/>
              </a:solidFill>
            </a:endParaRPr>
          </a:p>
          <a:p>
            <a:pPr lvl="2"/>
            <a:endParaRPr lang="en-US" altLang="en-US" sz="3200" dirty="0">
              <a:solidFill>
                <a:schemeClr val="accent2"/>
              </a:solidFill>
            </a:endParaRPr>
          </a:p>
          <a:p>
            <a:pPr lvl="2">
              <a:spcBef>
                <a:spcPts val="716"/>
              </a:spcBef>
              <a:spcAft>
                <a:spcPts val="614"/>
              </a:spcAft>
            </a:pPr>
            <a:endParaRPr lang="en-US" altLang="en-US" sz="3200" dirty="0">
              <a:solidFill>
                <a:schemeClr val="tx2"/>
              </a:solidFill>
              <a:ea typeface="ＭＳ Ｐゴシック" panose="020B0600070205080204" pitchFamily="34" charset="-128"/>
              <a:sym typeface="Times New Roman" panose="02020603050405020304" pitchFamily="18" charset="0"/>
            </a:endParaRPr>
          </a:p>
          <a:p>
            <a:pPr lvl="1"/>
            <a:endParaRPr lang="en-US" alt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183" y="2883903"/>
            <a:ext cx="5874174" cy="36817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7426" y="6273225"/>
            <a:ext cx="8281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altLang="en-US" sz="3200" dirty="0"/>
              <a:t>Cahn Lancet Infect Dis 2014;14:572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2356" y="2776005"/>
            <a:ext cx="53990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/>
              <a:t>88% 2-drug ART</a:t>
            </a:r>
          </a:p>
          <a:p>
            <a:r>
              <a:rPr lang="en-US" altLang="en-US" sz="2800" dirty="0"/>
              <a:t>84% 3-drug ART (with more </a:t>
            </a:r>
            <a:r>
              <a:rPr lang="en-US" altLang="en-US" sz="2800" dirty="0" err="1"/>
              <a:t>tox</a:t>
            </a:r>
            <a:r>
              <a:rPr lang="en-US" altLang="en-US" sz="2800" dirty="0"/>
              <a:t> d/c)</a:t>
            </a:r>
          </a:p>
          <a:p>
            <a:endParaRPr lang="en-US" altLang="en-US" sz="2800" dirty="0"/>
          </a:p>
          <a:p>
            <a:r>
              <a:rPr lang="en-US" altLang="en-US" sz="2800" dirty="0"/>
              <a:t>(</a:t>
            </a:r>
            <a:r>
              <a:rPr lang="it-IT" sz="2800" dirty="0"/>
              <a:t>∆ +4.6%,                                              95% CI:  –2.2%, +11.8%; p=0·171)</a:t>
            </a:r>
            <a:endParaRPr lang="en-US" altLang="en-US" sz="2800" dirty="0"/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en-US" altLang="en-US" sz="2800" dirty="0">
                <a:sym typeface="Wingdings" panose="05000000000000000000" pitchFamily="2" charset="2"/>
              </a:rPr>
              <a:t>2-drugs </a:t>
            </a:r>
            <a:r>
              <a:rPr lang="en-US" altLang="en-US" sz="2800" dirty="0"/>
              <a:t>non-inferior</a:t>
            </a:r>
          </a:p>
          <a:p>
            <a:endParaRPr lang="en-US" sz="2800" dirty="0"/>
          </a:p>
          <a:p>
            <a:r>
              <a:rPr lang="en-US" sz="2800" dirty="0"/>
              <a:t>54% on 3-drugs on ZDV</a:t>
            </a:r>
          </a:p>
        </p:txBody>
      </p:sp>
    </p:spTree>
    <p:extLst>
      <p:ext uri="{BB962C8B-B14F-4D97-AF65-F5344CB8AC3E}">
        <p14:creationId xmlns:p14="http://schemas.microsoft.com/office/powerpoint/2010/main" val="395413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91" y="-235529"/>
            <a:ext cx="12191820" cy="1169532"/>
          </a:xfrm>
        </p:spPr>
        <p:txBody>
          <a:bodyPr/>
          <a:lstStyle/>
          <a:p>
            <a:pPr algn="ctr"/>
            <a:r>
              <a:rPr lang="en-US" altLang="en-US" b="1" dirty="0"/>
              <a:t>What to Start?:  2-Drug Regimens (4)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161944" y="774290"/>
            <a:ext cx="11886621" cy="582373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4000" dirty="0"/>
              <a:t>PI/r + integrase inhibitor</a:t>
            </a:r>
          </a:p>
          <a:p>
            <a:pPr lvl="1">
              <a:spcBef>
                <a:spcPts val="588"/>
              </a:spcBef>
            </a:pPr>
            <a:r>
              <a:rPr lang="en-US" altLang="en-US" sz="3600" dirty="0">
                <a:solidFill>
                  <a:schemeClr val="accent2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Times New Roman" panose="02020603050405020304" pitchFamily="18" charset="0"/>
              </a:rPr>
              <a:t>PROGRESS: </a:t>
            </a:r>
            <a:r>
              <a:rPr lang="en-US" altLang="en-US" sz="3600" dirty="0">
                <a:ea typeface="ＭＳ Ｐゴシック" panose="020B0600070205080204" pitchFamily="34" charset="-128"/>
                <a:cs typeface="Times New Roman" panose="02020603050405020304" pitchFamily="18" charset="0"/>
                <a:sym typeface="Times New Roman" panose="02020603050405020304" pitchFamily="18" charset="0"/>
              </a:rPr>
              <a:t>(N=206) 			</a:t>
            </a:r>
            <a:r>
              <a:rPr lang="en-US" altLang="en-US" sz="2200" i="1" dirty="0" err="1">
                <a:ea typeface="ＭＳ Ｐゴシック" panose="020B0600070205080204" pitchFamily="34" charset="-128"/>
                <a:cs typeface="Times New Roman" panose="02020603050405020304" pitchFamily="18" charset="0"/>
                <a:sym typeface="Times New Roman" panose="02020603050405020304" pitchFamily="18" charset="0"/>
              </a:rPr>
              <a:t>Reynes</a:t>
            </a:r>
            <a:r>
              <a:rPr lang="en-US" altLang="en-US" sz="2200" i="1" dirty="0">
                <a:ea typeface="ＭＳ Ｐゴシック" panose="020B0600070205080204" pitchFamily="34" charset="-128"/>
                <a:cs typeface="Times New Roman" panose="02020603050405020304" pitchFamily="18" charset="0"/>
                <a:sym typeface="Times New Roman" panose="02020603050405020304" pitchFamily="18" charset="0"/>
              </a:rPr>
              <a:t> AIDS Res Hum Retro 2013;29:256</a:t>
            </a:r>
          </a:p>
          <a:p>
            <a:pPr lvl="2">
              <a:spcBef>
                <a:spcPts val="588"/>
              </a:spcBef>
            </a:pPr>
            <a:r>
              <a:rPr lang="en-US" altLang="en-US" sz="3200" dirty="0">
                <a:ea typeface="ＭＳ Ｐゴシック" panose="020B0600070205080204" pitchFamily="34" charset="-128"/>
                <a:cs typeface="Times New Roman" panose="02020603050405020304" pitchFamily="18" charset="0"/>
                <a:sym typeface="Times New Roman" panose="02020603050405020304" pitchFamily="18" charset="0"/>
              </a:rPr>
              <a:t>LPV/r + RAL (vs. TDF/FTC + LPV/r)</a:t>
            </a:r>
          </a:p>
          <a:p>
            <a:pPr marL="914400" lvl="2" indent="0">
              <a:spcBef>
                <a:spcPts val="588"/>
              </a:spcBef>
              <a:buNone/>
            </a:pPr>
            <a:r>
              <a:rPr lang="en-US" altLang="en-US" sz="30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&lt;70% </a:t>
            </a:r>
            <a:r>
              <a:rPr lang="en-US" altLang="en-US" sz="3000" dirty="0" err="1">
                <a:ea typeface="ＭＳ Ｐゴシック" panose="020B0600070205080204" pitchFamily="34" charset="-128"/>
                <a:sym typeface="Wingdings" panose="05000000000000000000" pitchFamily="2" charset="2"/>
              </a:rPr>
              <a:t>virologic</a:t>
            </a:r>
            <a:r>
              <a:rPr lang="en-US" altLang="en-US" sz="30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 suppression overall at week 96</a:t>
            </a:r>
            <a:endParaRPr lang="en-US" altLang="en-US" sz="3000" dirty="0">
              <a:solidFill>
                <a:schemeClr val="accent2"/>
              </a:solidFill>
              <a:ea typeface="ＭＳ Ｐゴシック" panose="020B0600070205080204" pitchFamily="34" charset="-128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>
              <a:spcBef>
                <a:spcPts val="588"/>
              </a:spcBef>
            </a:pPr>
            <a:r>
              <a:rPr lang="en-US" altLang="en-US" sz="3600" dirty="0">
                <a:solidFill>
                  <a:schemeClr val="accent2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Times New Roman" panose="02020603050405020304" pitchFamily="18" charset="0"/>
              </a:rPr>
              <a:t>NEAT-001:</a:t>
            </a:r>
            <a:r>
              <a:rPr lang="en-US" altLang="en-US" sz="3600" dirty="0">
                <a:ea typeface="ＭＳ Ｐゴシック" panose="020B0600070205080204" pitchFamily="34" charset="-128"/>
                <a:cs typeface="Times New Roman" panose="02020603050405020304" pitchFamily="18" charset="0"/>
                <a:sym typeface="Times New Roman" panose="02020603050405020304" pitchFamily="18" charset="0"/>
              </a:rPr>
              <a:t> (N=805)</a:t>
            </a:r>
            <a:r>
              <a:rPr lang="en-US" altLang="en-US" sz="36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 			</a:t>
            </a:r>
            <a:r>
              <a:rPr lang="en-US" altLang="en-US" sz="2200" i="1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Raffi Lancet 2014;384:1942</a:t>
            </a:r>
          </a:p>
          <a:p>
            <a:pPr lvl="2">
              <a:spcBef>
                <a:spcPts val="588"/>
              </a:spcBef>
            </a:pPr>
            <a:r>
              <a:rPr lang="en-US" altLang="en-US" sz="32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DRV/r + RAL (vs. TDF/FTC + DRV/r)</a:t>
            </a:r>
          </a:p>
          <a:p>
            <a:pPr marL="914400" lvl="2" indent="0">
              <a:spcBef>
                <a:spcPts val="588"/>
              </a:spcBef>
              <a:buNone/>
            </a:pPr>
            <a:r>
              <a:rPr lang="en-US" altLang="en-US" sz="32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Subgroup analysis: DRV/r + RAL inferior if CD4 &lt;200, VL &gt;100,000</a:t>
            </a:r>
            <a:endParaRPr lang="en-US" altLang="en-US" sz="3200" dirty="0">
              <a:ea typeface="ＭＳ Ｐゴシック" panose="020B0600070205080204" pitchFamily="34" charset="-128"/>
              <a:sym typeface="Times New Roman" panose="02020603050405020304" pitchFamily="18" charset="0"/>
            </a:endParaRPr>
          </a:p>
          <a:p>
            <a:pPr lvl="2">
              <a:spcBef>
                <a:spcPts val="588"/>
              </a:spcBef>
            </a:pPr>
            <a:endParaRPr lang="en-US" altLang="en-US" sz="3200" dirty="0">
              <a:ea typeface="ＭＳ Ｐゴシック" panose="020B0600070205080204" pitchFamily="34" charset="-128"/>
              <a:sym typeface="Times New Roman" panose="02020603050405020304" pitchFamily="18" charset="0"/>
            </a:endParaRPr>
          </a:p>
          <a:p>
            <a:pPr>
              <a:spcBef>
                <a:spcPts val="588"/>
              </a:spcBef>
            </a:pPr>
            <a:r>
              <a:rPr lang="en-US" altLang="en-US" sz="40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PI/r + CCR5 antagonist</a:t>
            </a:r>
          </a:p>
          <a:p>
            <a:pPr lvl="1">
              <a:spcBef>
                <a:spcPts val="588"/>
              </a:spcBef>
            </a:pPr>
            <a:r>
              <a:rPr lang="en-US" altLang="en-US" sz="3600" dirty="0">
                <a:solidFill>
                  <a:schemeClr val="accent2"/>
                </a:solidFill>
                <a:ea typeface="ＭＳ Ｐゴシック" panose="020B0600070205080204" pitchFamily="34" charset="-128"/>
                <a:sym typeface="Times New Roman" panose="02020603050405020304" pitchFamily="18" charset="0"/>
              </a:rPr>
              <a:t>MODERN </a:t>
            </a:r>
            <a:r>
              <a:rPr lang="en-US" altLang="en-US" sz="36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(N=797)</a:t>
            </a:r>
            <a:r>
              <a:rPr lang="en-US" altLang="en-US" sz="3600" dirty="0">
                <a:solidFill>
                  <a:schemeClr val="accent2"/>
                </a:solidFill>
                <a:ea typeface="ＭＳ Ｐゴシック" panose="020B0600070205080204" pitchFamily="34" charset="-128"/>
                <a:sym typeface="Times New Roman" panose="02020603050405020304" pitchFamily="18" charset="0"/>
              </a:rPr>
              <a:t>  			</a:t>
            </a:r>
            <a:r>
              <a:rPr lang="en-US" altLang="en-US" sz="2200" i="1" dirty="0" err="1">
                <a:ea typeface="ＭＳ Ｐゴシック" panose="020B0600070205080204" pitchFamily="34" charset="-128"/>
                <a:sym typeface="Times New Roman" panose="02020603050405020304" pitchFamily="18" charset="0"/>
              </a:rPr>
              <a:t>Stellbrink</a:t>
            </a:r>
            <a:r>
              <a:rPr lang="en-US" altLang="en-US" sz="2200" i="1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 AIDS </a:t>
            </a:r>
            <a:r>
              <a:rPr lang="en-US" altLang="en-US" sz="2200" i="1" dirty="0" smtClean="0">
                <a:ea typeface="ＭＳ Ｐゴシック" panose="020B0600070205080204" pitchFamily="34" charset="-128"/>
                <a:sym typeface="Times New Roman" panose="02020603050405020304" pitchFamily="18" charset="0"/>
              </a:rPr>
              <a:t>2016;30:1229</a:t>
            </a:r>
          </a:p>
          <a:p>
            <a:pPr lvl="2">
              <a:spcBef>
                <a:spcPts val="588"/>
              </a:spcBef>
            </a:pPr>
            <a:r>
              <a:rPr lang="en-US" altLang="en-US" sz="3200" dirty="0" smtClean="0">
                <a:ea typeface="ＭＳ Ｐゴシック" panose="020B0600070205080204" pitchFamily="34" charset="-128"/>
                <a:sym typeface="Times New Roman" panose="02020603050405020304" pitchFamily="18" charset="0"/>
              </a:rPr>
              <a:t>DRV/r + MVC </a:t>
            </a:r>
            <a:r>
              <a:rPr lang="en-US" altLang="en-US" sz="3200" dirty="0">
                <a:ea typeface="ＭＳ Ｐゴシック" panose="020B0600070205080204" pitchFamily="34" charset="-128"/>
                <a:sym typeface="Times New Roman" panose="02020603050405020304" pitchFamily="18" charset="0"/>
              </a:rPr>
              <a:t>(vs. TDF/FTC + DRV/r)</a:t>
            </a:r>
          </a:p>
          <a:p>
            <a:pPr marL="914400" lvl="2" indent="0">
              <a:spcBef>
                <a:spcPts val="588"/>
              </a:spcBef>
              <a:buNone/>
            </a:pPr>
            <a:r>
              <a:rPr lang="en-US" altLang="en-US" sz="32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DSMB stopped study early due to lack of efficacy in MVC arm</a:t>
            </a:r>
            <a:endParaRPr lang="en-US" altLang="en-US" sz="3200" dirty="0">
              <a:ea typeface="ＭＳ Ｐゴシック" panose="020B0600070205080204" pitchFamily="34" charset="-128"/>
              <a:sym typeface="Times New Roman" panose="02020603050405020304" pitchFamily="18" charset="0"/>
            </a:endParaRPr>
          </a:p>
          <a:p>
            <a:pPr lvl="2">
              <a:spcBef>
                <a:spcPts val="716"/>
              </a:spcBef>
              <a:spcAft>
                <a:spcPts val="614"/>
              </a:spcAft>
            </a:pPr>
            <a:endParaRPr lang="en-US" altLang="en-US" dirty="0">
              <a:solidFill>
                <a:schemeClr val="tx2"/>
              </a:solidFill>
              <a:ea typeface="ＭＳ Ｐゴシック" panose="020B0600070205080204" pitchFamily="34" charset="-128"/>
              <a:sym typeface="Times New Roman" panose="02020603050405020304" pitchFamily="18" charset="0"/>
            </a:endParaRP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907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25563"/>
          </a:xfrm>
        </p:spPr>
        <p:txBody>
          <a:bodyPr/>
          <a:lstStyle/>
          <a:p>
            <a:pPr algn="ctr"/>
            <a:r>
              <a:rPr lang="en-US" b="1" dirty="0"/>
              <a:t>Meta-Analysis:  2-drug Initial ART Regimens (2008-15)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61507" y="4867575"/>
            <a:ext cx="13550731" cy="8715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44" y="1806514"/>
            <a:ext cx="10381386" cy="30610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15443" y="5797985"/>
            <a:ext cx="4151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Achhra </a:t>
            </a:r>
            <a:r>
              <a:rPr lang="it-IT" sz="2000" dirty="0"/>
              <a:t>Lancet HIV 2016;3:e351-e360.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746376" y="1407459"/>
            <a:ext cx="3645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Outcome:  </a:t>
            </a:r>
            <a:r>
              <a:rPr lang="en-US" sz="2000" dirty="0" err="1"/>
              <a:t>Virologic</a:t>
            </a:r>
            <a:r>
              <a:rPr lang="en-US" sz="2000" dirty="0"/>
              <a:t> Failure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7435" y="2259106"/>
            <a:ext cx="8606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(N=11)</a:t>
            </a:r>
          </a:p>
        </p:txBody>
      </p:sp>
      <p:sp>
        <p:nvSpPr>
          <p:cNvPr id="8" name="Rectangle 7"/>
          <p:cNvSpPr/>
          <p:nvPr/>
        </p:nvSpPr>
        <p:spPr>
          <a:xfrm>
            <a:off x="791544" y="4589929"/>
            <a:ext cx="1951656" cy="179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7884" y="4867575"/>
            <a:ext cx="46603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baseline HIV RNA &gt;100,000:                     RR 1.24 (95% CI:  1.03, 1.49)</a:t>
            </a:r>
          </a:p>
          <a:p>
            <a:endParaRPr lang="en-US" sz="2400" dirty="0"/>
          </a:p>
          <a:p>
            <a:r>
              <a:rPr lang="en-US" sz="2400" dirty="0"/>
              <a:t>For resistance mutations:</a:t>
            </a:r>
          </a:p>
          <a:p>
            <a:r>
              <a:rPr lang="en-US" sz="2400" dirty="0"/>
              <a:t>RR 2.04 (95% CI:  1.23, 3.39)</a:t>
            </a:r>
          </a:p>
          <a:p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9879106" y="4473388"/>
            <a:ext cx="1389529" cy="3941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1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</TotalTime>
  <Words>818</Words>
  <Application>Microsoft Office PowerPoint</Application>
  <PresentationFormat>Widescreen</PresentationFormat>
  <Paragraphs>214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Theme</vt:lpstr>
      <vt:lpstr>Photo Editor Photo</vt:lpstr>
      <vt:lpstr>Dual vs. Triple ART: What to start?</vt:lpstr>
      <vt:lpstr>Disclosures</vt:lpstr>
      <vt:lpstr>Evolution of ART (123 drugs)</vt:lpstr>
      <vt:lpstr>Maintenance ART: 2-Drug vs. 3-Drug </vt:lpstr>
      <vt:lpstr>What to Start?:  2-Drug Regimens (1)</vt:lpstr>
      <vt:lpstr>What to Start?:  2-Drug Regimens (2)</vt:lpstr>
      <vt:lpstr>What to Start?:  2-Drug Regimens (3)</vt:lpstr>
      <vt:lpstr>What to Start?:  2-Drug Regimens (4)</vt:lpstr>
      <vt:lpstr>Meta-Analysis:  2-drug Initial ART Regimens (2008-15)</vt:lpstr>
      <vt:lpstr>What to Start?:  2-Drug Regimens (6)</vt:lpstr>
      <vt:lpstr>What to Start?:  2-Drug Regimens (7) </vt:lpstr>
      <vt:lpstr>Emerging 2-drug ART Regimens</vt:lpstr>
      <vt:lpstr>ART Guidelines:  What to Start?   2-drug ART:  Alternative or “Other”</vt:lpstr>
      <vt:lpstr>Switching:  Maintenance 2-Drug ART Regimens (1)</vt:lpstr>
      <vt:lpstr>Switching:  Maintenance 2-Drug ART Regimens (2)</vt:lpstr>
      <vt:lpstr>2-Drug Initial ART:  Conclusions</vt:lpstr>
      <vt:lpstr>Acknowledgments</vt:lpstr>
    </vt:vector>
  </TitlesOfParts>
  <Company>Weill Cornell Medical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vs. Triple ART: What to start?</dc:title>
  <dc:creator>Roy M Gulick</dc:creator>
  <cp:lastModifiedBy>Media</cp:lastModifiedBy>
  <cp:revision>109</cp:revision>
  <cp:lastPrinted>2019-07-19T18:41:26Z</cp:lastPrinted>
  <dcterms:created xsi:type="dcterms:W3CDTF">2019-07-09T17:34:50Z</dcterms:created>
  <dcterms:modified xsi:type="dcterms:W3CDTF">2019-07-23T16:02:24Z</dcterms:modified>
</cp:coreProperties>
</file>